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</p:sldMasterIdLst>
  <p:sldIdLst>
    <p:sldId id="345" r:id="rId4"/>
    <p:sldId id="312" r:id="rId5"/>
    <p:sldId id="318" r:id="rId6"/>
    <p:sldId id="323" r:id="rId7"/>
    <p:sldId id="316" r:id="rId8"/>
    <p:sldId id="328" r:id="rId9"/>
    <p:sldId id="329" r:id="rId10"/>
    <p:sldId id="315" r:id="rId11"/>
    <p:sldId id="322" r:id="rId12"/>
    <p:sldId id="331" r:id="rId13"/>
    <p:sldId id="330" r:id="rId14"/>
    <p:sldId id="319" r:id="rId15"/>
    <p:sldId id="335" r:id="rId16"/>
    <p:sldId id="334" r:id="rId17"/>
    <p:sldId id="333" r:id="rId18"/>
    <p:sldId id="347" r:id="rId19"/>
    <p:sldId id="326" r:id="rId20"/>
    <p:sldId id="338" r:id="rId21"/>
    <p:sldId id="294" r:id="rId22"/>
    <p:sldId id="308" r:id="rId23"/>
    <p:sldId id="291" r:id="rId24"/>
    <p:sldId id="349" r:id="rId25"/>
    <p:sldId id="350" r:id="rId26"/>
    <p:sldId id="351" r:id="rId27"/>
    <p:sldId id="353" r:id="rId28"/>
    <p:sldId id="344" r:id="rId29"/>
    <p:sldId id="325" r:id="rId30"/>
    <p:sldId id="324" r:id="rId31"/>
    <p:sldId id="354" r:id="rId32"/>
    <p:sldId id="320" r:id="rId33"/>
    <p:sldId id="283" r:id="rId34"/>
    <p:sldId id="355" r:id="rId35"/>
    <p:sldId id="356" r:id="rId36"/>
    <p:sldId id="28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53001068058836298"/>
          <c:y val="8.1905874297682174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25"/>
          <c:dPt>
            <c:idx val="0"/>
            <c:bubble3D val="0"/>
            <c:spPr>
              <a:solidFill>
                <a:srgbClr val="00206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cat>
            <c:strRef>
              <c:f>Лист1!$A$2:$A$3</c:f>
              <c:strCache>
                <c:ptCount val="2"/>
                <c:pt idx="0">
                  <c:v>по вине человека</c:v>
                </c:pt>
                <c:pt idx="1">
                  <c:v>от удара молнии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/>
            </a:pPr>
            <a:endParaRPr lang="ru-RU"/>
          </a:p>
        </c:txPr>
      </c:legendEntry>
      <c:layout/>
      <c:overlay val="0"/>
    </c:legend>
    <c:plotVisOnly val="1"/>
    <c:dispBlanksAs val="zero"/>
    <c:showDLblsOverMax val="0"/>
  </c:chart>
  <c:spPr>
    <a:ln w="6350">
      <a:solidFill>
        <a:sysClr val="windowText" lastClr="000000"/>
      </a:solidFill>
    </a:ln>
  </c:sp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52BE6-56C9-4764-AC3D-2A981DC8E3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EC837-7E3C-43C5-B2D1-CC4A370EED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29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610E4-F2F0-4849-A69F-0A31DD65BE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C1761-BC5E-4F97-8FE9-BDFA7B54A7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79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B2697-7935-442E-AAF5-9BA3030490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5C49B-C78F-4C3D-B2C5-0D37022F1A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71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52BE6-56C9-4764-AC3D-2A981DC8E3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EC837-7E3C-43C5-B2D1-CC4A370EED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340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7EB2C-DC24-4AA1-AC28-EF355A4128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E9DF9-0A6B-4054-AEEB-297F8FC3EE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16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00F89-F012-4521-B381-94B5AC8E1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FAAC6-54B9-4335-BA50-9296CEF76D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543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81BD4-BBA1-4851-A159-3D62799FB7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1972A-2447-4496-81F8-8962500DF3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412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122E9-89CE-4291-B186-CF534CAB4E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C38A5-EFDC-44C4-947D-AC078E74619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304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78131-9521-4E89-ABE5-9188FC4DF0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79664-A5CD-4EA8-9DFD-A1160C3EAD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73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124E0-CA91-496A-8A52-65C88C8C55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5CF6-7F4F-45BB-8B04-9BE3484656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700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DE8E9-AC73-491C-B1CA-E78F7F3F98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3924D-4672-48D3-B69A-150A92B30A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499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7EB2C-DC24-4AA1-AC28-EF355A4128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E9DF9-0A6B-4054-AEEB-297F8FC3EE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165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77AD8-C9D6-44DB-A793-3D0EA28203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F7334-B44D-40CD-ABFC-E54F63366B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844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610E4-F2F0-4849-A69F-0A31DD65BE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C1761-BC5E-4F97-8FE9-BDFA7B54A7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915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B2697-7935-442E-AAF5-9BA3030490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5C49B-C78F-4C3D-B2C5-0D37022F1A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9306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7E3CF-8303-4E0F-911E-99D2D2A17F5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72F87-F113-4EDB-BAE0-5269722393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11300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CC80-F663-4CC0-A93B-BAA7D8B0082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6C53E-5400-4F3B-BA17-97E04F07D8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18250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3106F-B7F9-4860-BF64-65865E59205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1576A-1121-4828-B0FB-67F23E5210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17069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7B072-8DE3-4F42-805A-84C9184E5C1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4F0C2-8BFC-48A0-9C31-5BE9E6F433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551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37BF3-9ABE-4B8A-A7C5-F7092EAE53C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95358-912F-46A1-8E89-071D0CCC47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20207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01661-E201-48E0-A46B-3D0BDA998F5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A1B87-B15B-44DF-AC88-C7976A625A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59608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DC78E-9EED-4FBB-A6DE-859B0C5D930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83FC3-703F-4ADF-A765-CCAFB00CB7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71517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00F89-F012-4521-B381-94B5AC8E1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FAAC6-54B9-4335-BA50-9296CEF76D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3766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8BF48-6A5B-4156-A7D0-74F318064C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7FD73-CBE1-4E03-A5AD-0C9370D4DB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87550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29CFA-17C9-434C-8ACD-62B2C6106A1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81D0E-A721-4217-9234-D18F9E60FD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097480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B72E6-F12C-4EDD-938C-60C0727FF9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16526-8B2E-4CB2-9EA8-BF0879885A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389342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05605-EDD2-4A28-8FC8-78DA4E600AD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36D0F-C289-4BE6-8B01-09112DC3DB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240538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3C86C-AAC2-4624-AA41-1F6827DAA6B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0426C-774F-4AA3-8B69-A28585AD58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43728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D0752-4EF3-44F1-9ECD-FAA9F91D2A2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26A86-F01E-4947-90B0-2ADF32A387D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8507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73FA2-9425-4F10-A97B-473AB7813F7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BECDC-3559-4BF3-A6CA-2E3E267EBD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73413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81BD4-BBA1-4851-A159-3D62799FB7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1972A-2447-4496-81F8-8962500DF3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64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122E9-89CE-4291-B186-CF534CAB4E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C38A5-EFDC-44C4-947D-AC078E74619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170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78131-9521-4E89-ABE5-9188FC4DF0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79664-A5CD-4EA8-9DFD-A1160C3EAD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4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124E0-CA91-496A-8A52-65C88C8C55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5CF6-7F4F-45BB-8B04-9BE3484656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16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DE8E9-AC73-491C-B1CA-E78F7F3F98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3924D-4672-48D3-B69A-150A92B30A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792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77AD8-C9D6-44DB-A793-3D0EA28203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F7334-B44D-40CD-ABFC-E54F63366B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34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DCCBA0-B021-4523-A247-A6BAFE42E4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D27029-2F2C-41D4-9408-14D50D569E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06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DCCBA0-B021-4523-A247-A6BAFE42E4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D27029-2F2C-41D4-9408-14D50D569E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84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EF1F9B-911E-4D16-8146-B33AC15266E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Учитель МОУ "СОШ № 17" г.Палласовки Реброва Л.И.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8B7E78-A7AF-47E8-A41D-7684B34F57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3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</p:sldLayoutIdLst>
  <p:transition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&#1042;&#1080;&#1076;&#1077;&#1086;.wmv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268760"/>
            <a:ext cx="51845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prstClr val="black"/>
                </a:solidFill>
                <a:latin typeface="Century Schoolbook" panose="02040604050505020304" pitchFamily="18" charset="0"/>
              </a:rPr>
              <a:t>МБОУ  </a:t>
            </a:r>
            <a:endParaRPr lang="ru-RU" sz="3200" b="1" i="1" dirty="0" smtClean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lvl="0" algn="ctr"/>
            <a:r>
              <a:rPr lang="ru-RU" sz="3200" b="1" i="1" dirty="0" smtClean="0">
                <a:solidFill>
                  <a:prstClr val="black"/>
                </a:solidFill>
                <a:latin typeface="Century Schoolbook" panose="02040604050505020304" pitchFamily="18" charset="0"/>
              </a:rPr>
              <a:t>«</a:t>
            </a:r>
            <a:r>
              <a:rPr lang="ru-RU" sz="3200" b="1" i="1" dirty="0">
                <a:solidFill>
                  <a:prstClr val="black"/>
                </a:solidFill>
                <a:latin typeface="Century Schoolbook" panose="02040604050505020304" pitchFamily="18" charset="0"/>
              </a:rPr>
              <a:t>Маловская </a:t>
            </a:r>
            <a:endParaRPr lang="ru-RU" sz="3200" b="1" i="1" dirty="0" smtClean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lvl="0" algn="ctr"/>
            <a:r>
              <a:rPr lang="ru-RU" sz="3200" b="1" i="1" dirty="0" smtClean="0">
                <a:solidFill>
                  <a:prstClr val="black"/>
                </a:solidFill>
                <a:latin typeface="Century Schoolbook" panose="02040604050505020304" pitchFamily="18" charset="0"/>
              </a:rPr>
              <a:t>средняя  </a:t>
            </a:r>
          </a:p>
          <a:p>
            <a:pPr lvl="0" algn="ctr"/>
            <a:r>
              <a:rPr lang="ru-RU" sz="3200" b="1" i="1" dirty="0" smtClean="0">
                <a:solidFill>
                  <a:prstClr val="black"/>
                </a:solidFill>
                <a:latin typeface="Century Schoolbook" panose="02040604050505020304" pitchFamily="18" charset="0"/>
              </a:rPr>
              <a:t>общеобразовательная школа»</a:t>
            </a:r>
            <a:endParaRPr lang="ru-RU" sz="3200" b="1" i="1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514238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2018 г</a:t>
            </a:r>
            <a:endParaRPr lang="ru-RU" sz="2400" b="1" dirty="0">
              <a:solidFill>
                <a:srgbClr val="C00000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71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358775"/>
            <a:ext cx="7920037" cy="613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036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908720"/>
            <a:ext cx="7200800" cy="426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 algn="ctr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solidFill>
                  <a:srgbClr val="00B050"/>
                </a:solidFill>
                <a:latin typeface="Gungsuh" panose="02030600000101010101" pitchFamily="18" charset="-127"/>
                <a:ea typeface="Gungsuh" panose="02030600000101010101" pitchFamily="18" charset="-127"/>
                <a:cs typeface="Times New Roman"/>
              </a:rPr>
              <a:t>Наука,  изучающая лесные пожары, называется  </a:t>
            </a:r>
            <a:endParaRPr lang="ru-RU" sz="4400" dirty="0" smtClean="0">
              <a:solidFill>
                <a:srgbClr val="00B050"/>
              </a:solidFill>
              <a:latin typeface="Gungsuh" panose="02030600000101010101" pitchFamily="18" charset="-127"/>
              <a:ea typeface="Gungsuh" panose="02030600000101010101" pitchFamily="18" charset="-127"/>
              <a:cs typeface="Times New Roman"/>
            </a:endParaRPr>
          </a:p>
          <a:p>
            <a:pPr indent="238125" algn="ctr">
              <a:lnSpc>
                <a:spcPct val="115000"/>
              </a:lnSpc>
              <a:spcAft>
                <a:spcPts val="0"/>
              </a:spcAft>
            </a:pPr>
            <a:endParaRPr lang="ru-RU" sz="4400" dirty="0">
              <a:latin typeface="Times New Roman"/>
              <a:ea typeface="Calibri"/>
              <a:cs typeface="Times New Roman"/>
            </a:endParaRPr>
          </a:p>
          <a:p>
            <a:pPr indent="238125" algn="ctr">
              <a:lnSpc>
                <a:spcPct val="115000"/>
              </a:lnSpc>
              <a:spcAft>
                <a:spcPts val="0"/>
              </a:spcAft>
            </a:pPr>
            <a:r>
              <a:rPr lang="ru-RU" sz="6000" b="1" dirty="0" smtClean="0">
                <a:solidFill>
                  <a:srgbClr val="FF0000"/>
                </a:solidFill>
                <a:latin typeface="Segoe Print" panose="02000600000000000000" pitchFamily="2" charset="0"/>
                <a:ea typeface="BatangChe" panose="02030609000101010101" pitchFamily="49" charset="-127"/>
                <a:cs typeface="Times New Roman"/>
              </a:rPr>
              <a:t>ПИРОЛОГИЯ</a:t>
            </a:r>
            <a:r>
              <a:rPr lang="ru-RU" sz="6000" b="1" dirty="0">
                <a:solidFill>
                  <a:srgbClr val="FF0000"/>
                </a:solidFill>
                <a:latin typeface="Segoe Print" panose="02000600000000000000" pitchFamily="2" charset="0"/>
                <a:ea typeface="BatangChe" panose="02030609000101010101" pitchFamily="49" charset="-127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76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vidi_pojarov.jpg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592" y="1124743"/>
            <a:ext cx="7804471" cy="5197121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339752" y="332656"/>
            <a:ext cx="45791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 лесных  пожаров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17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0_9f7d_fb5ac18f_X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332656"/>
            <a:ext cx="7992888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87624" y="836712"/>
            <a:ext cx="2971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j-cs"/>
              </a:rPr>
              <a:t>Низовой пожар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9531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es_gori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261899"/>
            <a:ext cx="6696744" cy="6221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331640" y="548680"/>
            <a:ext cx="31646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200" b="1" kern="0" dirty="0" smtClean="0">
                <a:solidFill>
                  <a:srgbClr val="FFFF00"/>
                </a:solidFill>
              </a:rPr>
              <a:t>Верховой </a:t>
            </a:r>
            <a:r>
              <a:rPr lang="ru-RU" sz="3200" b="1" kern="0" dirty="0">
                <a:solidFill>
                  <a:srgbClr val="FFFF00"/>
                </a:solidFill>
              </a:rPr>
              <a:t>пожар</a:t>
            </a:r>
            <a:endParaRPr lang="ru-RU" kern="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1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099" y="442229"/>
            <a:ext cx="7965799" cy="607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1630" y="5786148"/>
            <a:ext cx="62007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200" b="1" kern="0" dirty="0" smtClean="0">
                <a:solidFill>
                  <a:srgbClr val="FFFF00"/>
                </a:solidFill>
              </a:rPr>
              <a:t>Подземный или торфяной </a:t>
            </a:r>
            <a:r>
              <a:rPr lang="ru-RU" sz="3200" b="1" kern="0" dirty="0">
                <a:solidFill>
                  <a:srgbClr val="FFFF00"/>
                </a:solidFill>
              </a:rPr>
              <a:t>пожар</a:t>
            </a:r>
            <a:endParaRPr lang="ru-RU" kern="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1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908720"/>
            <a:ext cx="5472608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38125" algn="ctr">
              <a:lnSpc>
                <a:spcPct val="115000"/>
              </a:lnSpc>
            </a:pPr>
            <a:r>
              <a:rPr lang="ru-RU" sz="3200" dirty="0" smtClean="0">
                <a:solidFill>
                  <a:srgbClr val="00B050"/>
                </a:solidFill>
                <a:latin typeface="Candara" panose="020E0502030303020204" pitchFamily="34" charset="0"/>
                <a:ea typeface="Gungsuh" panose="02030600000101010101" pitchFamily="18" charset="-127"/>
                <a:cs typeface="Vrinda" panose="020B0502040204020203" pitchFamily="34" charset="0"/>
              </a:rPr>
              <a:t>Площадь леса </a:t>
            </a:r>
          </a:p>
          <a:p>
            <a:pPr lvl="0" indent="238125" algn="ctr">
              <a:lnSpc>
                <a:spcPct val="115000"/>
              </a:lnSpc>
            </a:pPr>
            <a:r>
              <a:rPr lang="ru-RU" sz="3600" b="1" i="1" dirty="0" smtClean="0">
                <a:solidFill>
                  <a:srgbClr val="00B050"/>
                </a:solidFill>
                <a:latin typeface="Gungsuh" panose="02030600000101010101" pitchFamily="18" charset="-127"/>
                <a:ea typeface="Gungsuh" panose="02030600000101010101" pitchFamily="18" charset="-127"/>
                <a:cs typeface="Times New Roman"/>
              </a:rPr>
              <a:t>Витимского</a:t>
            </a:r>
          </a:p>
          <a:p>
            <a:pPr lvl="0" indent="238125" algn="ctr">
              <a:lnSpc>
                <a:spcPct val="115000"/>
              </a:lnSpc>
            </a:pPr>
            <a:r>
              <a:rPr lang="ru-RU" sz="3600" b="1" i="1" dirty="0" smtClean="0">
                <a:solidFill>
                  <a:srgbClr val="00B050"/>
                </a:solidFill>
                <a:latin typeface="Gungsuh" panose="02030600000101010101" pitchFamily="18" charset="-127"/>
                <a:ea typeface="Gungsuh" panose="02030600000101010101" pitchFamily="18" charset="-127"/>
                <a:cs typeface="Times New Roman"/>
              </a:rPr>
              <a:t>лесничества</a:t>
            </a:r>
            <a:endParaRPr lang="ru-RU" sz="3600" b="1" i="1" dirty="0">
              <a:solidFill>
                <a:srgbClr val="00B050"/>
              </a:solidFill>
              <a:latin typeface="Gungsuh" panose="02030600000101010101" pitchFamily="18" charset="-127"/>
              <a:ea typeface="Gungsuh" panose="02030600000101010101" pitchFamily="18" charset="-127"/>
              <a:cs typeface="Times New Roman"/>
            </a:endParaRPr>
          </a:p>
          <a:p>
            <a:pPr lvl="0" indent="238125" algn="ctr">
              <a:lnSpc>
                <a:spcPct val="115000"/>
              </a:lnSpc>
            </a:pPr>
            <a:endParaRPr lang="ru-RU" sz="3200" b="1" dirty="0" smtClean="0">
              <a:solidFill>
                <a:srgbClr val="FF0000"/>
              </a:solidFill>
              <a:latin typeface="Segoe Print" panose="02000600000000000000" pitchFamily="2" charset="0"/>
              <a:ea typeface="BatangChe" panose="02030609000101010101" pitchFamily="49" charset="-127"/>
              <a:cs typeface="Times New Roman"/>
            </a:endParaRPr>
          </a:p>
          <a:p>
            <a:pPr lvl="0" indent="238125" algn="ctr">
              <a:lnSpc>
                <a:spcPct val="115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Segoe Print" panose="02000600000000000000" pitchFamily="2" charset="0"/>
                <a:ea typeface="BatangChe" panose="02030609000101010101" pitchFamily="49" charset="-127"/>
                <a:cs typeface="Times New Roman"/>
              </a:rPr>
              <a:t>5 829 098   гектаров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92954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908692"/>
              </p:ext>
            </p:extLst>
          </p:nvPr>
        </p:nvGraphicFramePr>
        <p:xfrm>
          <a:off x="2051720" y="2046332"/>
          <a:ext cx="4896544" cy="2944368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1213525"/>
                <a:gridCol w="2026835"/>
                <a:gridCol w="1656184"/>
              </a:tblGrid>
              <a:tr h="30743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Год 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Количество пожаров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Площадь 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2014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30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13 350га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2015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30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2 236 га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2016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21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15 098 га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72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152 000га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11 500га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62240" y="569004"/>
            <a:ext cx="551561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06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Schoolbook" panose="02040604050505020304" pitchFamily="18" charset="0"/>
                <a:cs typeface="Times New Roman" pitchFamily="18" charset="0"/>
              </a:rPr>
              <a:t>Данные статистики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Schoolbook" panose="02040604050505020304" pitchFamily="18" charset="0"/>
                <a:ea typeface="Times New Roman" pitchFamily="18" charset="0"/>
              </a:rPr>
              <a:t> Витимского лесничества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Schoolbook" panose="02040604050505020304" pitchFamily="18" charset="0"/>
                <a:ea typeface="Times New Roman" pitchFamily="18" charset="0"/>
              </a:rPr>
              <a:t>за последние 5 лет</a:t>
            </a:r>
            <a:endParaRPr kumimoji="0" lang="ru-RU" alt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entury Schoolbook" panose="02040604050505020304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51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pt-226598.ssl.1c-bitrix-cdn.ru/upload/resize_cache/iblock/f19/600_500_1/pak06wtfvo8.jpg?14642458205428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7020271" y="375047"/>
            <a:ext cx="1653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Весна 2016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961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ekogradmoscow.ru/images/Raznoye9/Raznoye10/obzor0409/Pozharyi-na-Baykale-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920880" cy="6042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5761564"/>
            <a:ext cx="18161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88574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659511"/>
            <a:ext cx="5382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Экологический </a:t>
            </a:r>
            <a:r>
              <a:rPr lang="ru-RU" sz="3200" b="1" i="1" dirty="0" smtClean="0">
                <a:solidFill>
                  <a:srgbClr val="000000"/>
                </a:solidFill>
                <a:latin typeface="Century Schoolbook" panose="020406040505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проект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77374" y="2367662"/>
            <a:ext cx="5404583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rgbClr val="CF0050">
                        <a:shade val="20000"/>
                        <a:satMod val="200000"/>
                      </a:srgbClr>
                    </a:gs>
                    <a:gs pos="78000">
                      <a:srgbClr val="CF0050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F0050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entury Schoolbook" panose="02040604050505020304" pitchFamily="18" charset="0"/>
                <a:ea typeface="Calibri"/>
                <a:cs typeface="Times New Roman"/>
              </a:rPr>
              <a:t>«Осторожно!  </a:t>
            </a:r>
          </a:p>
          <a:p>
            <a:pPr marL="0" marR="0" lvl="0" indent="45720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rgbClr val="CF0050">
                        <a:shade val="20000"/>
                        <a:satMod val="200000"/>
                      </a:srgbClr>
                    </a:gs>
                    <a:gs pos="78000">
                      <a:srgbClr val="CF0050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F0050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entury Schoolbook" panose="02040604050505020304" pitchFamily="18" charset="0"/>
                <a:ea typeface="Calibri"/>
                <a:cs typeface="Times New Roman"/>
              </a:rPr>
              <a:t>Лесные пожары!»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1997" y="4941168"/>
            <a:ext cx="4176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entury Schoolbook" panose="02040604050505020304" pitchFamily="18" charset="0"/>
              </a:rPr>
              <a:t>Выполнила:    </a:t>
            </a:r>
            <a:r>
              <a:rPr lang="ru-RU" sz="1600" b="1" i="1" dirty="0" smtClean="0">
                <a:latin typeface="Century Schoolbook" panose="02040604050505020304" pitchFamily="18" charset="0"/>
              </a:rPr>
              <a:t>Хамаганова Виктория</a:t>
            </a:r>
          </a:p>
          <a:p>
            <a:r>
              <a:rPr lang="ru-RU" sz="1400" dirty="0" smtClean="0">
                <a:latin typeface="Century Schoolbook" panose="02040604050505020304" pitchFamily="18" charset="0"/>
              </a:rPr>
              <a:t>                          ученица 4 класса</a:t>
            </a:r>
          </a:p>
          <a:p>
            <a:r>
              <a:rPr lang="ru-RU" sz="1400" dirty="0" smtClean="0">
                <a:latin typeface="Century Schoolbook" panose="02040604050505020304" pitchFamily="18" charset="0"/>
              </a:rPr>
              <a:t>Руководитель:  </a:t>
            </a:r>
            <a:r>
              <a:rPr lang="ru-RU" sz="1400" b="1" i="1" dirty="0" smtClean="0">
                <a:latin typeface="Century Schoolbook" panose="02040604050505020304" pitchFamily="18" charset="0"/>
              </a:rPr>
              <a:t>Волкова Ольга Николаевна</a:t>
            </a:r>
            <a:r>
              <a:rPr lang="ru-RU" sz="1200" dirty="0" smtClean="0">
                <a:latin typeface="Century Schoolbook" panose="02040604050505020304" pitchFamily="18" charset="0"/>
              </a:rPr>
              <a:t>                                                                                        </a:t>
            </a:r>
            <a:endParaRPr lang="ru-RU" sz="1200" dirty="0">
              <a:latin typeface="Century Schoolbook" panose="020406040505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7300" y="1058911"/>
            <a:ext cx="59458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Century Schoolbook" panose="02040604050505020304" pitchFamily="18" charset="0"/>
              </a:rPr>
              <a:t>МБОУ  «Маловская средняя  общеобразовательная школа</a:t>
            </a:r>
            <a:endParaRPr lang="ru-RU" sz="1600" dirty="0">
              <a:latin typeface="Century Schoolbook" panose="020406040505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4368" y="6018386"/>
            <a:ext cx="7280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  <a:latin typeface="Century Schoolbook" panose="02040604050505020304" pitchFamily="18" charset="0"/>
              </a:rPr>
              <a:t>2018г</a:t>
            </a:r>
            <a:r>
              <a:rPr lang="ru-RU" sz="1200" dirty="0">
                <a:solidFill>
                  <a:prstClr val="black"/>
                </a:solidFill>
                <a:latin typeface="Century Schoolbook" panose="020406040505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72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ewstes.ru/uploads/posts/2015-04/lesnye-pozhary-v-rossii-aprel-2015-v-hakasii-zabaykale-chite-buryatii-priamure-prichiny-pozharov-foto-i-video_2.jpeg">
            <a:hlinkClick r:id="rId2" action="ppaction://hlinkfile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315" y="303799"/>
            <a:ext cx="8352928" cy="6120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6143" y="5733256"/>
            <a:ext cx="18161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2121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vt-inform.ru/upload/iblock/f2a/lesnye-pozhary_foto-mchs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64896" cy="5976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5735215"/>
            <a:ext cx="18161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135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137957"/>
              </p:ext>
            </p:extLst>
          </p:nvPr>
        </p:nvGraphicFramePr>
        <p:xfrm>
          <a:off x="2051720" y="2046332"/>
          <a:ext cx="5472608" cy="3686926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1609591"/>
                <a:gridCol w="2011988"/>
                <a:gridCol w="1851029"/>
              </a:tblGrid>
              <a:tr h="928547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Год 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Количество пожаров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Площадь 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64274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2014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30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13 </a:t>
                      </a:r>
                      <a:r>
                        <a:rPr lang="ru-RU" sz="2400" dirty="0" smtClean="0">
                          <a:effectLst/>
                        </a:rPr>
                        <a:t>350 га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64274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2015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30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2 236 га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64274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2016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21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15 098 га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64274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72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152 000 га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64274"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11 500 га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37009">
                <a:tc>
                  <a:txBody>
                    <a:bodyPr/>
                    <a:lstStyle/>
                    <a:p>
                      <a:pPr marL="107950" marR="107950" lvl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Iskoola Pota" panose="020B0502040204020203" pitchFamily="34" charset="0"/>
                        </a:rPr>
                        <a:t>Итого: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Iskoola Pota" panose="020B0502040204020203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/>
                          <a:cs typeface="Iskoola Pota" panose="020B0502040204020203" pitchFamily="34" charset="0"/>
                        </a:rPr>
                        <a:t>177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Iskoola Pota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07950" marR="1079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/>
                          <a:cs typeface="Iskoola Pota" panose="020B0502040204020203" pitchFamily="34" charset="0"/>
                        </a:rPr>
                        <a:t>194 184 га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Iskoola Pota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62240" y="569004"/>
            <a:ext cx="551561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06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indent="449263" algn="ctr"/>
            <a:r>
              <a:rPr lang="ru-RU" altLang="ru-RU" sz="2400" b="1" i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itchFamily="18" charset="0"/>
              </a:rPr>
              <a:t>Данные статистики</a:t>
            </a:r>
          </a:p>
          <a:p>
            <a:pPr indent="449263" algn="ctr"/>
            <a:r>
              <a:rPr lang="ru-RU" altLang="ru-RU" sz="2400" b="1" i="1" dirty="0" smtClean="0">
                <a:solidFill>
                  <a:srgbClr val="002060"/>
                </a:solidFill>
                <a:latin typeface="Century Schoolbook" panose="02040604050505020304" pitchFamily="18" charset="0"/>
                <a:ea typeface="Times New Roman" pitchFamily="18" charset="0"/>
              </a:rPr>
              <a:t> Витимского лесничества </a:t>
            </a:r>
          </a:p>
          <a:p>
            <a:pPr indent="449263" algn="ctr"/>
            <a:r>
              <a:rPr lang="ru-RU" altLang="ru-RU" sz="2400" b="1" i="1" dirty="0" smtClean="0">
                <a:solidFill>
                  <a:srgbClr val="002060"/>
                </a:solidFill>
                <a:latin typeface="Century Schoolbook" panose="02040604050505020304" pitchFamily="18" charset="0"/>
                <a:ea typeface="Times New Roman" pitchFamily="18" charset="0"/>
              </a:rPr>
              <a:t>за последние 5 лет</a:t>
            </a:r>
            <a:endParaRPr lang="ru-RU" altLang="ru-RU" sz="2400" b="1" i="1" dirty="0" smtClean="0">
              <a:solidFill>
                <a:srgbClr val="002060"/>
              </a:solidFill>
              <a:latin typeface="Century Schoolbook" panose="02040604050505020304" pitchFamily="18" charset="0"/>
            </a:endParaRPr>
          </a:p>
          <a:p>
            <a:pPr indent="449263" eaLnBrk="0" hangingPunct="0"/>
            <a:endParaRPr lang="ru-RU" altLang="ru-RU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88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495337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194 184 х 6 = 1 165 104 </a:t>
            </a:r>
            <a:r>
              <a:rPr lang="ru-RU" sz="4400" dirty="0" smtClean="0"/>
              <a:t>(га)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1403648" y="2607295"/>
            <a:ext cx="62704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600 х 30 = 18 000 </a:t>
            </a:r>
            <a:r>
              <a:rPr lang="ru-RU" sz="4400" dirty="0" smtClean="0"/>
              <a:t>(га)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81646" y="3717032"/>
            <a:ext cx="79145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   </a:t>
            </a:r>
            <a:r>
              <a:rPr lang="ru-RU" sz="4000" dirty="0"/>
              <a:t>+</a:t>
            </a:r>
            <a:r>
              <a:rPr lang="ru-RU" sz="5400" dirty="0" smtClean="0"/>
              <a:t>  1 165 104 </a:t>
            </a:r>
          </a:p>
          <a:p>
            <a:r>
              <a:rPr lang="ru-RU" sz="5400" dirty="0" smtClean="0"/>
              <a:t>      </a:t>
            </a:r>
            <a:r>
              <a:rPr lang="ru-RU" sz="5400" u="sng" dirty="0" smtClean="0"/>
              <a:t>      18 000 </a:t>
            </a:r>
          </a:p>
          <a:p>
            <a:r>
              <a:rPr lang="ru-RU" sz="5400" dirty="0"/>
              <a:t> </a:t>
            </a:r>
            <a:r>
              <a:rPr lang="ru-RU" sz="5400" dirty="0" smtClean="0"/>
              <a:t>     1 183 104 </a:t>
            </a:r>
            <a:r>
              <a:rPr lang="ru-RU" sz="4400" dirty="0" smtClean="0"/>
              <a:t>(га) </a:t>
            </a:r>
            <a:r>
              <a:rPr lang="ru-RU" sz="5400" dirty="0" smtClean="0"/>
              <a:t>– </a:t>
            </a:r>
            <a:r>
              <a:rPr lang="ru-RU" sz="4400" dirty="0" smtClean="0"/>
              <a:t>за 30 лет 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879872" y="476672"/>
            <a:ext cx="29049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30 : 5 = 6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14439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823064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Лесовосстановительные работы</a:t>
            </a:r>
            <a:endParaRPr lang="ru-RU" sz="40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356598"/>
            <a:ext cx="33123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Искусственный </a:t>
            </a:r>
          </a:p>
          <a:p>
            <a:pPr algn="ctr"/>
            <a:r>
              <a:rPr lang="ru-RU" sz="2800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вид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(посадка или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посев саженцев)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37822" y="3356596"/>
            <a:ext cx="41952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Естественный вид</a:t>
            </a:r>
          </a:p>
          <a:p>
            <a:pPr algn="ctr"/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(самовосстановление)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лес растёт сам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843808" y="2420888"/>
            <a:ext cx="1080120" cy="70643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292080" y="2420888"/>
            <a:ext cx="1224136" cy="70643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9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ngara.net/text/08/0116/08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580112" y="5661248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ветровал</a:t>
            </a:r>
            <a:endParaRPr lang="ru-RU" sz="48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841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А</a:t>
            </a:r>
            <a:r>
              <a:rPr lang="ru-RU" sz="2800" b="1" dirty="0" smtClean="0">
                <a:solidFill>
                  <a:srgbClr val="FF0000"/>
                </a:solidFill>
                <a:latin typeface="Century Schoolbook" panose="02040604050505020304" pitchFamily="18" charset="0"/>
              </a:rPr>
              <a:t>НКЕТА</a:t>
            </a:r>
            <a:endParaRPr lang="ru-RU" sz="2800" b="1" dirty="0">
              <a:solidFill>
                <a:srgbClr val="FF0000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788000"/>
          </a:xfrm>
        </p:spPr>
        <p:txBody>
          <a:bodyPr/>
          <a:lstStyle/>
          <a:p>
            <a:pPr marL="228600" algn="just">
              <a:spcAft>
                <a:spcPts val="0"/>
              </a:spcAft>
            </a:pPr>
            <a:r>
              <a:rPr lang="ru-RU" sz="2400" b="1" i="1" dirty="0">
                <a:latin typeface="Times New Roman"/>
                <a:ea typeface="Times New Roman"/>
              </a:rPr>
              <a:t>1) Для вас  лес - это …….?</a:t>
            </a:r>
            <a:r>
              <a:rPr lang="ru-RU" sz="1800" b="1" i="1" dirty="0">
                <a:latin typeface="Times New Roman"/>
                <a:ea typeface="Times New Roman"/>
              </a:rPr>
              <a:t>               </a:t>
            </a:r>
            <a:endParaRPr lang="ru-RU" sz="1800" dirty="0"/>
          </a:p>
          <a:p>
            <a:pPr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а)  место отдыха </a:t>
            </a:r>
            <a:r>
              <a:rPr lang="ru-RU" sz="1800" dirty="0" smtClean="0">
                <a:latin typeface="Times New Roman"/>
                <a:ea typeface="Times New Roman"/>
              </a:rPr>
              <a:t>                            </a:t>
            </a:r>
          </a:p>
          <a:p>
            <a:pPr>
              <a:spcAft>
                <a:spcPts val="0"/>
              </a:spcAft>
            </a:pPr>
            <a:r>
              <a:rPr lang="ru-RU" sz="1800" dirty="0" smtClean="0">
                <a:latin typeface="Times New Roman"/>
                <a:ea typeface="Times New Roman"/>
              </a:rPr>
              <a:t>б</a:t>
            </a:r>
            <a:r>
              <a:rPr lang="ru-RU" sz="1800" dirty="0">
                <a:latin typeface="Times New Roman"/>
                <a:ea typeface="Times New Roman"/>
              </a:rPr>
              <a:t>) </a:t>
            </a:r>
            <a:r>
              <a:rPr lang="ru-RU" sz="1800" dirty="0" smtClean="0">
                <a:latin typeface="Times New Roman"/>
                <a:ea typeface="Times New Roman"/>
              </a:rPr>
              <a:t>кладовая</a:t>
            </a:r>
            <a:r>
              <a:rPr lang="ru-RU" sz="1800" dirty="0">
                <a:latin typeface="Times New Roman"/>
                <a:ea typeface="Times New Roman"/>
              </a:rPr>
              <a:t/>
            </a:r>
            <a:br>
              <a:rPr lang="ru-RU" sz="1800" dirty="0">
                <a:latin typeface="Times New Roman"/>
                <a:ea typeface="Times New Roman"/>
              </a:rPr>
            </a:br>
            <a:r>
              <a:rPr lang="ru-RU" sz="1800" dirty="0" smtClean="0">
                <a:latin typeface="Times New Roman"/>
                <a:ea typeface="Times New Roman"/>
              </a:rPr>
              <a:t>в</a:t>
            </a:r>
            <a:r>
              <a:rPr lang="ru-RU" sz="1800" dirty="0">
                <a:latin typeface="Times New Roman"/>
                <a:ea typeface="Times New Roman"/>
              </a:rPr>
              <a:t>) аптека  </a:t>
            </a:r>
            <a:r>
              <a:rPr lang="ru-RU" sz="1800" dirty="0" smtClean="0">
                <a:latin typeface="Times New Roman"/>
                <a:ea typeface="Times New Roman"/>
              </a:rPr>
              <a:t>                                        </a:t>
            </a:r>
          </a:p>
          <a:p>
            <a:pPr>
              <a:spcAft>
                <a:spcPts val="0"/>
              </a:spcAft>
            </a:pPr>
            <a:r>
              <a:rPr lang="ru-RU" sz="1800" dirty="0" smtClean="0">
                <a:latin typeface="Times New Roman"/>
                <a:ea typeface="Times New Roman"/>
              </a:rPr>
              <a:t>г) источник древесины  </a:t>
            </a:r>
            <a:endParaRPr lang="ru-RU" sz="1800" dirty="0" smtClean="0"/>
          </a:p>
          <a:p>
            <a:pPr>
              <a:spcAft>
                <a:spcPts val="0"/>
              </a:spcAft>
            </a:pPr>
            <a:r>
              <a:rPr lang="ru-RU" sz="1800" dirty="0" smtClean="0">
                <a:latin typeface="Times New Roman"/>
                <a:ea typeface="Times New Roman"/>
              </a:rPr>
              <a:t>д</a:t>
            </a:r>
            <a:r>
              <a:rPr lang="ru-RU" sz="1800" dirty="0">
                <a:latin typeface="Times New Roman"/>
                <a:ea typeface="Times New Roman"/>
              </a:rPr>
              <a:t>) источник </a:t>
            </a:r>
            <a:r>
              <a:rPr lang="ru-RU" sz="1800" dirty="0" smtClean="0">
                <a:latin typeface="Times New Roman"/>
                <a:ea typeface="Times New Roman"/>
              </a:rPr>
              <a:t>топлива</a:t>
            </a:r>
          </a:p>
          <a:p>
            <a:pPr>
              <a:spcAft>
                <a:spcPts val="0"/>
              </a:spcAft>
            </a:pPr>
            <a:r>
              <a:rPr lang="ru-RU" sz="1800" dirty="0" smtClean="0">
                <a:latin typeface="Times New Roman"/>
                <a:ea typeface="Times New Roman"/>
              </a:rPr>
              <a:t>е</a:t>
            </a:r>
            <a:r>
              <a:rPr lang="ru-RU" sz="1800" dirty="0">
                <a:latin typeface="Times New Roman"/>
                <a:ea typeface="Times New Roman"/>
              </a:rPr>
              <a:t>) источник здоровья </a:t>
            </a:r>
            <a:r>
              <a:rPr lang="ru-RU" sz="1800" dirty="0" smtClean="0">
                <a:latin typeface="Times New Roman"/>
                <a:ea typeface="Times New Roman"/>
              </a:rPr>
              <a:t>люд</a:t>
            </a:r>
            <a:r>
              <a:rPr lang="ru-RU" sz="1800" dirty="0">
                <a:latin typeface="Times New Roman"/>
                <a:ea typeface="Times New Roman"/>
              </a:rPr>
              <a:t>ей</a:t>
            </a:r>
            <a:endParaRPr lang="ru-RU" sz="1800" dirty="0"/>
          </a:p>
          <a:p>
            <a:pPr indent="449580" algn="just">
              <a:spcAft>
                <a:spcPts val="0"/>
              </a:spcAft>
            </a:pPr>
            <a:r>
              <a:rPr lang="ru-RU" sz="2400" b="1" i="1" dirty="0" smtClean="0">
                <a:latin typeface="Times New Roman"/>
                <a:ea typeface="Times New Roman"/>
              </a:rPr>
              <a:t>2</a:t>
            </a:r>
            <a:r>
              <a:rPr lang="ru-RU" sz="2400" b="1" i="1" dirty="0">
                <a:latin typeface="Times New Roman"/>
                <a:ea typeface="Times New Roman"/>
              </a:rPr>
              <a:t>) Как вы думаете, по чьей вине происходит большинство лесных пожаров?</a:t>
            </a:r>
            <a:endParaRPr lang="ru-RU" sz="2400" dirty="0"/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а)  </a:t>
            </a: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по вине человека</a:t>
            </a:r>
            <a:endParaRPr lang="ru-RU" sz="1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б)  самовозгорание от молнии </a:t>
            </a:r>
            <a:endParaRPr lang="ru-RU" sz="1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в)  другие причины</a:t>
            </a:r>
            <a:endParaRPr lang="ru-RU" sz="1800" dirty="0"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latin typeface="Times New Roman"/>
                <a:ea typeface="Times New Roman"/>
                <a:cs typeface="Times New Roman"/>
              </a:rPr>
              <a:t>3) Какие правила поведения в лесу можешь предложить ты для предотвращения лесных пожаров?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93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7622" y="549761"/>
            <a:ext cx="555786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00"/>
                </a:solidFill>
                <a:latin typeface="Times New Roman"/>
                <a:ea typeface="Times New Roman"/>
              </a:rPr>
              <a:t>По </a:t>
            </a:r>
            <a:r>
              <a:rPr lang="ru-RU" sz="3600" b="1" dirty="0">
                <a:solidFill>
                  <a:srgbClr val="006600"/>
                </a:solidFill>
                <a:latin typeface="Times New Roman"/>
                <a:ea typeface="Times New Roman"/>
              </a:rPr>
              <a:t>чьей вине происходят </a:t>
            </a:r>
            <a:endParaRPr lang="ru-RU" sz="3600" b="1" dirty="0" smtClean="0">
              <a:solidFill>
                <a:srgbClr val="0066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3600" b="1" dirty="0" smtClean="0">
                <a:solidFill>
                  <a:srgbClr val="006600"/>
                </a:solidFill>
                <a:latin typeface="Times New Roman"/>
                <a:ea typeface="Times New Roman"/>
              </a:rPr>
              <a:t>лесные </a:t>
            </a:r>
            <a:r>
              <a:rPr lang="ru-RU" sz="3600" b="1" dirty="0">
                <a:solidFill>
                  <a:srgbClr val="006600"/>
                </a:solidFill>
                <a:latin typeface="Times New Roman"/>
                <a:ea typeface="Times New Roman"/>
              </a:rPr>
              <a:t>пожары</a:t>
            </a:r>
            <a:r>
              <a:rPr lang="ru-RU" sz="3600" b="1" dirty="0" smtClean="0">
                <a:solidFill>
                  <a:srgbClr val="006600"/>
                </a:solidFill>
                <a:latin typeface="Times New Roman"/>
                <a:ea typeface="Times New Roman"/>
              </a:rPr>
              <a:t>?</a:t>
            </a:r>
            <a:endParaRPr lang="ru-RU" sz="3600" b="1" dirty="0">
              <a:solidFill>
                <a:srgbClr val="006600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819489394"/>
              </p:ext>
            </p:extLst>
          </p:nvPr>
        </p:nvGraphicFramePr>
        <p:xfrm>
          <a:off x="1475656" y="2132856"/>
          <a:ext cx="6616661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551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4382" y="-7985"/>
            <a:ext cx="9298381" cy="6888591"/>
          </a:xfrm>
          <a:prstGeom prst="rect">
            <a:avLst/>
          </a:prstGeom>
          <a:noFill/>
        </p:spPr>
      </p:pic>
      <p:sp>
        <p:nvSpPr>
          <p:cNvPr id="5" name="Надпись 2"/>
          <p:cNvSpPr txBox="1">
            <a:spLocks noChangeArrowheads="1"/>
          </p:cNvSpPr>
          <p:nvPr/>
        </p:nvSpPr>
        <p:spPr bwMode="auto">
          <a:xfrm>
            <a:off x="1356796" y="332656"/>
            <a:ext cx="758253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kern="1200" dirty="0">
                <a:solidFill>
                  <a:srgbClr val="31849B"/>
                </a:solidFill>
                <a:effectLst/>
                <a:latin typeface="Century Schoolbook"/>
                <a:ea typeface="Times New Roman"/>
              </a:rPr>
              <a:t>Памятка </a:t>
            </a:r>
            <a:endParaRPr lang="ru-RU" sz="2000" dirty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000" b="1" kern="1200" dirty="0">
                <a:solidFill>
                  <a:srgbClr val="C00000"/>
                </a:solidFill>
                <a:effectLst/>
                <a:latin typeface="Century Schoolbook"/>
                <a:ea typeface="Times New Roman"/>
              </a:rPr>
              <a:t>  </a:t>
            </a:r>
            <a:r>
              <a:rPr lang="ru-RU" sz="2000" b="1" i="1" kern="1200" dirty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«В лес ты с любовью заходи, </a:t>
            </a:r>
            <a:endParaRPr lang="ru-RU" sz="2000" b="1" i="1" kern="1200" dirty="0" smtClean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000" b="1" i="1" kern="1200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лес </a:t>
            </a:r>
            <a:r>
              <a:rPr lang="ru-RU" sz="2000" b="1" i="1" kern="1200" dirty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от пожара береги!</a:t>
            </a:r>
            <a:r>
              <a:rPr lang="ru-RU" sz="2000" b="1" i="1" kern="1200" dirty="0">
                <a:solidFill>
                  <a:srgbClr val="C00000"/>
                </a:solidFill>
                <a:effectLst/>
                <a:latin typeface="Century Schoolbook"/>
                <a:ea typeface="Times New Roman"/>
              </a:rPr>
              <a:t>»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1744" y="1446181"/>
            <a:ext cx="1926110" cy="1654137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7" name="Надпись 2"/>
          <p:cNvSpPr txBox="1">
            <a:spLocks noChangeArrowheads="1"/>
          </p:cNvSpPr>
          <p:nvPr/>
        </p:nvSpPr>
        <p:spPr bwMode="auto">
          <a:xfrm>
            <a:off x="611560" y="1815513"/>
            <a:ext cx="2808311" cy="677108"/>
          </a:xfrm>
          <a:prstGeom prst="rect">
            <a:avLst/>
          </a:prstGeom>
          <a:noFill/>
          <a:ln w="38100" cmpd="thickThin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91440" rIns="137160" bIns="91440" anchor="ctr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 Огонь в лесу не разводи,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marL="457200"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Лес от пожара береги!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655959" y="2852934"/>
            <a:ext cx="3105785" cy="677108"/>
          </a:xfrm>
          <a:prstGeom prst="rect">
            <a:avLst/>
          </a:prstGeom>
          <a:noFill/>
          <a:ln w="38100" cmpd="thickThin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91440" rIns="137160" bIns="91440" anchor="ctr" anchorCtr="0" upright="1">
            <a:spAutoFit/>
          </a:bodyPr>
          <a:lstStyle/>
          <a:p>
            <a:pPr marL="90170"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Но коль развёл костёр, учти: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marL="90170"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Перед уходом затуши!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Надпись 2"/>
          <p:cNvSpPr txBox="1">
            <a:spLocks noChangeArrowheads="1"/>
          </p:cNvSpPr>
          <p:nvPr/>
        </p:nvSpPr>
        <p:spPr bwMode="auto">
          <a:xfrm>
            <a:off x="1273842" y="3861048"/>
            <a:ext cx="3105785" cy="677108"/>
          </a:xfrm>
          <a:prstGeom prst="rect">
            <a:avLst/>
          </a:prstGeom>
          <a:noFill/>
          <a:ln w="38100" cmpd="thickThin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91440" rIns="137160" bIns="91440" anchor="ctr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Коль ты в лес пришёл – дыши,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indent="449580"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Сигареты не кури!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Надпись 2"/>
          <p:cNvSpPr txBox="1">
            <a:spLocks noChangeArrowheads="1"/>
          </p:cNvSpPr>
          <p:nvPr/>
        </p:nvSpPr>
        <p:spPr bwMode="auto">
          <a:xfrm>
            <a:off x="1930091" y="4843987"/>
            <a:ext cx="2774315" cy="1169551"/>
          </a:xfrm>
          <a:prstGeom prst="rect">
            <a:avLst/>
          </a:prstGeom>
          <a:noFill/>
          <a:ln w="38100" cmpd="thickThin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91440" rIns="137160" bIns="91440" anchor="ctr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Мусор лесу злейший враг,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Не бросай его в овраг.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Лучше в ямку положи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И землёю притопчи!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5796651" y="1446181"/>
            <a:ext cx="2808311" cy="1046440"/>
          </a:xfrm>
          <a:prstGeom prst="rect">
            <a:avLst/>
          </a:prstGeom>
          <a:noFill/>
          <a:ln w="38100" cmpd="thickThin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91440" rIns="137160" bIns="91440" anchor="ctr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effectLst/>
                <a:latin typeface="Times New Roman"/>
                <a:ea typeface="Times New Roman"/>
                <a:cs typeface="Times New Roman"/>
              </a:rPr>
              <a:t>Я – огня сестричка,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dirty="0">
                <a:effectLst/>
                <a:latin typeface="Times New Roman"/>
                <a:ea typeface="Times New Roman"/>
                <a:cs typeface="Times New Roman"/>
              </a:rPr>
              <a:t>Маленькая спичка!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dirty="0">
                <a:effectLst/>
                <a:latin typeface="Times New Roman"/>
                <a:ea typeface="Times New Roman"/>
                <a:cs typeface="Times New Roman"/>
              </a:rPr>
              <a:t>Спичками, ты, не играй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dirty="0">
                <a:effectLst/>
                <a:latin typeface="Times New Roman"/>
                <a:ea typeface="Times New Roman"/>
                <a:cs typeface="Times New Roman"/>
              </a:rPr>
              <a:t>       В лесу  на землю не бросай!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5562006" y="2817939"/>
            <a:ext cx="2977567" cy="1200329"/>
          </a:xfrm>
          <a:prstGeom prst="rect">
            <a:avLst/>
          </a:prstGeom>
          <a:noFill/>
          <a:ln w="38100" cmpd="thickThin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91440" rIns="137160" bIns="91440" anchor="ctr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Лучше в лес идти пешком,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А не ехать с ветерком.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Лес сухой машин боится,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От  искры пожар случится</a:t>
            </a:r>
            <a:r>
              <a:rPr lang="ru-RU" sz="1800" dirty="0">
                <a:effectLst/>
                <a:latin typeface="Times New Roman"/>
                <a:ea typeface="Times New Roman"/>
                <a:cs typeface="Times New Roman"/>
              </a:rPr>
              <a:t>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5144505" y="4314998"/>
            <a:ext cx="3074035" cy="1169551"/>
          </a:xfrm>
          <a:prstGeom prst="rect">
            <a:avLst/>
          </a:prstGeom>
          <a:noFill/>
          <a:ln w="38100" cmpd="thickThin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91440" rIns="137160" bIns="91440" anchor="ctr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Очень просим вас, друзья,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Помнить  правила всегда!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Про них в лесу  не забывайте,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effectLst/>
                <a:latin typeface="Times New Roman"/>
                <a:ea typeface="Times New Roman"/>
                <a:cs typeface="Times New Roman"/>
              </a:rPr>
              <a:t>Постоянно  выполняйте!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Надпись 2"/>
          <p:cNvSpPr txBox="1">
            <a:spLocks noChangeArrowheads="1"/>
          </p:cNvSpPr>
          <p:nvPr/>
        </p:nvSpPr>
        <p:spPr bwMode="auto">
          <a:xfrm>
            <a:off x="6084168" y="5823946"/>
            <a:ext cx="2662528" cy="680186"/>
          </a:xfrm>
          <a:prstGeom prst="rect">
            <a:avLst/>
          </a:prstGeom>
          <a:noFill/>
          <a:ln w="38100" cmpd="thickThin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91440" rIns="137160" bIns="91440" anchor="ctr" anchorCtr="0" upright="1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1400" b="1" i="1" kern="12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Учащиеся   4  класса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kern="12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МБОУ «Маловская СОШ»</a:t>
            </a:r>
            <a:endParaRPr lang="ru-RU" sz="1400" dirty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2462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6182" y="332656"/>
            <a:ext cx="7560840" cy="2009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Цель  работы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–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изучение причин возникновения лесных пожаров и создание памятки  </a:t>
            </a:r>
            <a:r>
              <a:rPr lang="ru-RU" sz="26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«В лес ты с любовью заходи, лес от пожара береги!»</a:t>
            </a:r>
            <a:endParaRPr lang="ru-RU" sz="26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4447" y="2372537"/>
            <a:ext cx="7764309" cy="3879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    Задачи</a:t>
            </a:r>
            <a:r>
              <a:rPr lang="ru-RU" sz="32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:</a:t>
            </a:r>
            <a:endParaRPr lang="ru-RU" sz="32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600" dirty="0">
                <a:latin typeface="Times New Roman"/>
                <a:ea typeface="Times New Roman"/>
                <a:cs typeface="Times New Roman"/>
              </a:rPr>
              <a:t>Выяснить причины возникновения лесных пожаров;</a:t>
            </a:r>
            <a:endParaRPr lang="ru-RU" sz="2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600" dirty="0">
                <a:latin typeface="Times New Roman"/>
                <a:ea typeface="Times New Roman"/>
                <a:cs typeface="Times New Roman"/>
              </a:rPr>
              <a:t>Изучить  мнение одноклассников о значении леса и причинах возникновения лесных пожаров;</a:t>
            </a:r>
            <a:endParaRPr lang="ru-RU" sz="2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600" dirty="0">
                <a:latin typeface="Times New Roman"/>
                <a:ea typeface="Times New Roman"/>
                <a:cs typeface="Times New Roman"/>
              </a:rPr>
              <a:t>Составить и презентовать памятку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 под названием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 «В лес ты с любовью заходи, лес от пожара береги!»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.</a:t>
            </a:r>
            <a:endParaRPr lang="ru-RU" sz="2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0028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Н начальные классы\Desktop\УЧЕНИК  ГОДА 2017\slide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17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351508"/>
            <a:ext cx="57423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 panose="02040604050505020304" pitchFamily="18" charset="0"/>
              </a:rPr>
              <a:t>Спасибо </a:t>
            </a:r>
          </a:p>
          <a:p>
            <a:pPr lvl="0" algn="ctr"/>
            <a:r>
              <a:rPr lang="ru-RU" sz="5400" b="1" dirty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 panose="02040604050505020304" pitchFamily="18" charset="0"/>
              </a:rPr>
              <a:t>за </a:t>
            </a:r>
          </a:p>
          <a:p>
            <a:pPr lvl="0" algn="ctr"/>
            <a:r>
              <a:rPr lang="ru-RU" sz="5400" b="1" dirty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 panose="02040604050505020304" pitchFamily="18" charset="0"/>
              </a:rPr>
              <a:t>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91739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93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86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Н начальные классы\Desktop\лесной кодекс\Lenovo_A1000_IMG_20170411_11371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836712"/>
            <a:ext cx="3516203" cy="4824536"/>
          </a:xfrm>
          <a:prstGeom prst="rect">
            <a:avLst/>
          </a:prstGeom>
          <a:ln w="38100" cap="sq">
            <a:solidFill>
              <a:srgbClr val="0066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2347" y="1052736"/>
            <a:ext cx="3801292" cy="4608512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799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331628"/>
            <a:ext cx="7848872" cy="6121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805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матвеев\AppData\Local\Microsoft\Windows\Temporary Internet Files\Content.Word\Новый рисунок (1).bmp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2132856"/>
            <a:ext cx="7272808" cy="431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854252" y="404664"/>
            <a:ext cx="58140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Лесные  ресурсы  мира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24994" y="1063353"/>
            <a:ext cx="547260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entury Schoolbook" panose="02040604050505020304" pitchFamily="18" charset="0"/>
              </a:rPr>
              <a:t>Крупнейшие страны мира</a:t>
            </a:r>
          </a:p>
          <a:p>
            <a:pPr algn="ctr"/>
            <a:r>
              <a:rPr lang="ru-RU" sz="2200" b="1" dirty="0">
                <a:latin typeface="Century Schoolbook" panose="02040604050505020304" pitchFamily="18" charset="0"/>
              </a:rPr>
              <a:t>п</a:t>
            </a:r>
            <a:r>
              <a:rPr lang="ru-RU" sz="2200" b="1" dirty="0" smtClean="0">
                <a:latin typeface="Century Schoolbook" panose="02040604050505020304" pitchFamily="18" charset="0"/>
              </a:rPr>
              <a:t>о площади лесов</a:t>
            </a:r>
          </a:p>
          <a:p>
            <a:pPr algn="ctr"/>
            <a:r>
              <a:rPr lang="ru-RU" b="1" dirty="0" smtClean="0">
                <a:latin typeface="Century Schoolbook" panose="02040604050505020304" pitchFamily="18" charset="0"/>
              </a:rPr>
              <a:t>(млн. га)</a:t>
            </a:r>
            <a:endParaRPr lang="ru-RU" b="1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27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1038672"/>
            <a:ext cx="5616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C00000"/>
                </a:solidFill>
                <a:latin typeface="Century Schoolbook" panose="02040604050505020304" pitchFamily="18" charset="0"/>
                <a:ea typeface="BatangChe" panose="02030609000101010101" pitchFamily="49" charset="-127"/>
              </a:rPr>
              <a:t>Знаете ли  вы, что …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42855" y="1844824"/>
            <a:ext cx="489654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prstClr val="black"/>
                </a:solidFill>
                <a:latin typeface="Century Schoolbook" panose="02040604050505020304" pitchFamily="18" charset="0"/>
                <a:ea typeface="Times New Roman"/>
              </a:rPr>
              <a:t>1</a:t>
            </a:r>
            <a:r>
              <a:rPr lang="ru-RU" b="1" i="1" dirty="0" smtClean="0">
                <a:solidFill>
                  <a:prstClr val="black"/>
                </a:solidFill>
                <a:latin typeface="Century Schoolbook" panose="02040604050505020304" pitchFamily="18" charset="0"/>
                <a:ea typeface="Times New Roman"/>
              </a:rPr>
              <a:t> гектар  </a:t>
            </a:r>
            <a:r>
              <a:rPr lang="ru-RU" b="1" i="1" dirty="0" smtClean="0">
                <a:solidFill>
                  <a:srgbClr val="FF0000"/>
                </a:solidFill>
                <a:latin typeface="Century Schoolbook" panose="02040604050505020304" pitchFamily="18" charset="0"/>
                <a:ea typeface="Times New Roman"/>
              </a:rPr>
              <a:t>елового леса - </a:t>
            </a:r>
            <a:r>
              <a:rPr lang="ru-RU" dirty="0" smtClean="0">
                <a:solidFill>
                  <a:srgbClr val="FF0000"/>
                </a:solidFill>
                <a:latin typeface="Century Schoolbook" panose="02040604050505020304" pitchFamily="18" charset="0"/>
                <a:ea typeface="Times New Roman"/>
              </a:rPr>
              <a:t>более</a:t>
            </a:r>
            <a:r>
              <a:rPr lang="ru-RU" dirty="0" smtClean="0">
                <a:solidFill>
                  <a:prstClr val="black"/>
                </a:solidFill>
                <a:latin typeface="Century Schoolbook" panose="02040604050505020304" pitchFamily="18" charset="0"/>
                <a:ea typeface="Times New Roman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Century Schoolbook" panose="02040604050505020304" pitchFamily="18" charset="0"/>
                <a:ea typeface="Times New Roman"/>
              </a:rPr>
              <a:t>30 тонн  пыли</a:t>
            </a:r>
          </a:p>
          <a:p>
            <a:pPr lvl="0">
              <a:lnSpc>
                <a:spcPct val="150000"/>
              </a:lnSpc>
            </a:pPr>
            <a:r>
              <a:rPr lang="ru-RU" b="1" dirty="0">
                <a:solidFill>
                  <a:prstClr val="black"/>
                </a:solidFill>
                <a:latin typeface="Century Schoolbook" panose="02040604050505020304" pitchFamily="18" charset="0"/>
                <a:ea typeface="Times New Roman"/>
              </a:rPr>
              <a:t>1</a:t>
            </a:r>
            <a:r>
              <a:rPr lang="ru-RU" b="1" i="1" dirty="0">
                <a:solidFill>
                  <a:prstClr val="black"/>
                </a:solidFill>
                <a:latin typeface="Century Schoolbook" panose="02040604050505020304" pitchFamily="18" charset="0"/>
                <a:ea typeface="Times New Roman"/>
              </a:rPr>
              <a:t> гектар </a:t>
            </a:r>
            <a:r>
              <a:rPr lang="ru-RU" b="1" i="1" dirty="0" smtClean="0">
                <a:solidFill>
                  <a:srgbClr val="FF0000"/>
                </a:solidFill>
                <a:latin typeface="Century Schoolbook" panose="02040604050505020304" pitchFamily="18" charset="0"/>
                <a:ea typeface="Times New Roman"/>
              </a:rPr>
              <a:t>соснового  леса</a:t>
            </a:r>
            <a:r>
              <a:rPr lang="ru-RU" dirty="0" smtClean="0">
                <a:solidFill>
                  <a:srgbClr val="FF0000"/>
                </a:solidFill>
                <a:latin typeface="Century Schoolbook" panose="02040604050505020304" pitchFamily="18" charset="0"/>
                <a:ea typeface="Times New Roman"/>
              </a:rPr>
              <a:t>  – </a:t>
            </a:r>
            <a:r>
              <a:rPr lang="ru-RU" b="1" dirty="0" smtClean="0">
                <a:solidFill>
                  <a:srgbClr val="FF0000"/>
                </a:solidFill>
                <a:latin typeface="Century Schoolbook" panose="02040604050505020304" pitchFamily="18" charset="0"/>
                <a:ea typeface="Times New Roman"/>
              </a:rPr>
              <a:t>36 тонн  пыли</a:t>
            </a:r>
          </a:p>
          <a:p>
            <a:pPr lvl="0">
              <a:lnSpc>
                <a:spcPct val="150000"/>
              </a:lnSpc>
            </a:pPr>
            <a:r>
              <a:rPr lang="ru-RU" b="1" dirty="0">
                <a:solidFill>
                  <a:prstClr val="black"/>
                </a:solidFill>
                <a:latin typeface="Century Schoolbook" panose="02040604050505020304" pitchFamily="18" charset="0"/>
                <a:ea typeface="Times New Roman"/>
              </a:rPr>
              <a:t>1</a:t>
            </a:r>
            <a:r>
              <a:rPr lang="ru-RU" b="1" i="1" dirty="0">
                <a:solidFill>
                  <a:prstClr val="black"/>
                </a:solidFill>
                <a:latin typeface="Century Schoolbook" panose="02040604050505020304" pitchFamily="18" charset="0"/>
                <a:ea typeface="Times New Roman"/>
              </a:rPr>
              <a:t> гектар </a:t>
            </a:r>
            <a:r>
              <a:rPr lang="ru-RU" b="1" i="1" dirty="0" smtClean="0">
                <a:solidFill>
                  <a:srgbClr val="FF0000"/>
                </a:solidFill>
                <a:latin typeface="Century Schoolbook" panose="02040604050505020304" pitchFamily="18" charset="0"/>
                <a:ea typeface="Times New Roman"/>
              </a:rPr>
              <a:t>дубового леса</a:t>
            </a:r>
            <a:r>
              <a:rPr lang="ru-RU" dirty="0" smtClean="0">
                <a:solidFill>
                  <a:srgbClr val="FF0000"/>
                </a:solidFill>
                <a:latin typeface="Century Schoolbook" panose="02040604050505020304" pitchFamily="18" charset="0"/>
                <a:ea typeface="Times New Roman"/>
              </a:rPr>
              <a:t> - </a:t>
            </a:r>
            <a:r>
              <a:rPr lang="ru-RU" b="1" dirty="0" smtClean="0">
                <a:solidFill>
                  <a:srgbClr val="FF0000"/>
                </a:solidFill>
                <a:latin typeface="Century Schoolbook" panose="02040604050505020304" pitchFamily="18" charset="0"/>
                <a:ea typeface="Times New Roman"/>
              </a:rPr>
              <a:t>56 тонн пыли</a:t>
            </a:r>
            <a:endParaRPr lang="ru-RU" b="1" dirty="0">
              <a:solidFill>
                <a:srgbClr val="FF0000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31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1038672"/>
            <a:ext cx="5616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Century Schoolbook" panose="02040604050505020304" pitchFamily="18" charset="0"/>
                <a:ea typeface="BatangChe" panose="02030609000101010101" pitchFamily="49" charset="-127"/>
              </a:rPr>
              <a:t>Знаете ли  вы, что …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70668" y="1685003"/>
            <a:ext cx="489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Century Schoolbook" panose="02040604050505020304" pitchFamily="18" charset="0"/>
                <a:ea typeface="Times New Roman"/>
                <a:cs typeface="Times New Roman"/>
              </a:rPr>
              <a:t>Одно дерево </a:t>
            </a:r>
            <a:r>
              <a:rPr lang="ru-RU" sz="2400" b="1" dirty="0">
                <a:solidFill>
                  <a:srgbClr val="002060"/>
                </a:solidFill>
                <a:latin typeface="Century Schoolbook" panose="02040604050505020304" pitchFamily="18" charset="0"/>
                <a:ea typeface="Times New Roman"/>
                <a:cs typeface="Times New Roman"/>
              </a:rPr>
              <a:t>средней величины за сутки может восстановить столько кислорода, сколько необходимо для дыхания </a:t>
            </a:r>
            <a:r>
              <a:rPr lang="ru-RU" sz="2400" b="1" dirty="0" smtClean="0">
                <a:solidFill>
                  <a:srgbClr val="002060"/>
                </a:solidFill>
                <a:latin typeface="Century Schoolbook" panose="02040604050505020304" pitchFamily="18" charset="0"/>
                <a:ea typeface="Times New Roman"/>
                <a:cs typeface="Times New Roman"/>
              </a:rPr>
              <a:t>трёх </a:t>
            </a:r>
            <a:r>
              <a:rPr lang="ru-RU" sz="2400" b="1" dirty="0">
                <a:solidFill>
                  <a:srgbClr val="002060"/>
                </a:solidFill>
                <a:latin typeface="Century Schoolbook" panose="02040604050505020304" pitchFamily="18" charset="0"/>
                <a:ea typeface="Times New Roman"/>
                <a:cs typeface="Times New Roman"/>
              </a:rPr>
              <a:t>человек.</a:t>
            </a:r>
            <a:endParaRPr lang="ru-RU" sz="2400" dirty="0">
              <a:solidFill>
                <a:srgbClr val="002060"/>
              </a:solidFill>
              <a:latin typeface="Century Schoolbook" panose="02040604050505020304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007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матвеев\AppData\Local\Microsoft\Windows\INetCache\Content.Word\Новый рисунок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2486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2276872"/>
            <a:ext cx="72008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rgbClr val="002060"/>
                </a:solidFill>
                <a:latin typeface="Trebuchet MS" panose="020B0603020202020204" pitchFamily="34" charset="0"/>
                <a:ea typeface="DotumChe" panose="020B0609000101010101" pitchFamily="49" charset="-127"/>
                <a:cs typeface="Microsoft New Tai Lue" panose="020B0502040204020203" pitchFamily="34" charset="0"/>
              </a:rPr>
              <a:t>«Рядом с лесом жить — голодному не быть</a:t>
            </a:r>
            <a:r>
              <a:rPr lang="ru-RU" sz="4000" b="1" i="1" dirty="0" smtClean="0">
                <a:solidFill>
                  <a:srgbClr val="002060"/>
                </a:solidFill>
                <a:latin typeface="Trebuchet MS" panose="020B0603020202020204" pitchFamily="34" charset="0"/>
                <a:ea typeface="DotumChe" panose="020B0609000101010101" pitchFamily="49" charset="-127"/>
                <a:cs typeface="Microsoft New Tai Lue" panose="020B0502040204020203" pitchFamily="34" charset="0"/>
              </a:rPr>
              <a:t>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4000" b="1" i="1" dirty="0" smtClean="0">
              <a:latin typeface="Century Schoolbook" panose="02040604050505020304" pitchFamily="18" charset="0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solidFill>
                  <a:srgbClr val="006600"/>
                </a:solidFill>
                <a:latin typeface="Trebuchet MS" panose="020B0603020202020204" pitchFamily="34" charset="0"/>
                <a:cs typeface="Times New Roman"/>
              </a:rPr>
              <a:t>«</a:t>
            </a:r>
            <a:r>
              <a:rPr lang="ru-RU" sz="4000" b="1" i="1" dirty="0">
                <a:solidFill>
                  <a:srgbClr val="006600"/>
                </a:solidFill>
                <a:latin typeface="Trebuchet MS" panose="020B0603020202020204" pitchFamily="34" charset="0"/>
                <a:cs typeface="Times New Roman"/>
              </a:rPr>
              <a:t>Лес — богаче царя».  </a:t>
            </a:r>
            <a:endParaRPr lang="ru-RU" sz="4000" b="1" i="1" dirty="0">
              <a:solidFill>
                <a:srgbClr val="006600"/>
              </a:solidFill>
              <a:latin typeface="Trebuchet MS" panose="020B0603020202020204" pitchFamily="34" charset="0"/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2980" y="740023"/>
            <a:ext cx="64860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В старину говорили:</a:t>
            </a:r>
            <a:endParaRPr lang="ru-RU" sz="4400" b="1" i="1" dirty="0">
              <a:solidFill>
                <a:srgbClr val="C00000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05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яя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1155</TotalTime>
  <Words>531</Words>
  <Application>Microsoft Office PowerPoint</Application>
  <PresentationFormat>Экран (4:3)</PresentationFormat>
  <Paragraphs>149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2_Тема Office</vt:lpstr>
      <vt:lpstr>3_Тема Office</vt:lpstr>
      <vt:lpstr>яяя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АНКЕТА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ОН начальные классы</dc:creator>
  <cp:lastModifiedBy>Главный</cp:lastModifiedBy>
  <cp:revision>91</cp:revision>
  <dcterms:created xsi:type="dcterms:W3CDTF">2017-03-14T12:54:19Z</dcterms:created>
  <dcterms:modified xsi:type="dcterms:W3CDTF">2019-11-30T04:33:12Z</dcterms:modified>
</cp:coreProperties>
</file>