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2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B029ED-F783-4D13-88F4-E1AF97FAE2D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B56F85-9C54-4C05-B44F-B6E9BB2468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i="1" dirty="0" smtClean="0"/>
              <a:t>Виды и приёмы формирующего оценивания</a:t>
            </a:r>
            <a:endParaRPr lang="ru-RU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260648"/>
          <a:ext cx="9036495" cy="595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523"/>
                <a:gridCol w="891493"/>
                <a:gridCol w="891493"/>
                <a:gridCol w="891493"/>
                <a:gridCol w="891493"/>
              </a:tblGrid>
              <a:tr h="660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7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 помощью каких букв мы обозначаем мягкие согласных звуков					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28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Умение делить слова на слоги			</a:t>
                      </a:r>
                      <a:r>
                        <a:rPr lang="ru-RU" sz="2000" b="1" dirty="0" smtClean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1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 помощью каких букв мы обозначаем твёрдые согласные	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035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Звонкие и глухие согласные, твёрдые и мягкие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35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Запись буквами звуковой записи слов	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07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Умение правильно и без ошибок списывать текст	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5940152" y="2348880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868144" y="1268760"/>
            <a:ext cx="288032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5868144" y="3212976"/>
            <a:ext cx="288032" cy="29371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5868144" y="4149080"/>
            <a:ext cx="288032" cy="29371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5868144" y="4941168"/>
            <a:ext cx="288032" cy="29371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96136" y="5589240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Цветная диаграмма достижений.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7"/>
            <a:ext cx="8064896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Карта самоотчёта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909"/>
          <a:stretch>
            <a:fillRect/>
          </a:stretch>
        </p:blipFill>
        <p:spPr bwMode="auto">
          <a:xfrm>
            <a:off x="395536" y="1916832"/>
            <a:ext cx="77048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036" b="1486"/>
          <a:stretch>
            <a:fillRect/>
          </a:stretch>
        </p:blipFill>
        <p:spPr bwMode="auto">
          <a:xfrm>
            <a:off x="2000232" y="197524"/>
            <a:ext cx="5072098" cy="608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Карта оценки групповой презентации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+ — отличная работа (трудно улучшить);</a:t>
            </a:r>
          </a:p>
          <a:p>
            <a:r>
              <a:rPr lang="ru-RU" dirty="0" smtClean="0"/>
              <a:t>= — хорошая работа (хорошо, но вы видите способ улучшить);</a:t>
            </a:r>
          </a:p>
          <a:p>
            <a:r>
              <a:rPr lang="ru-RU" dirty="0" smtClean="0"/>
              <a:t>- слабая работа (многое нужно улучшить).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Фамилия, </a:t>
            </a:r>
            <a:r>
              <a:rPr lang="ru-RU" dirty="0" err="1" smtClean="0"/>
              <a:t>имя:_____------_</a:t>
            </a:r>
            <a:r>
              <a:rPr lang="ru-RU" dirty="0" smtClean="0"/>
              <a:t>—_----------------------------__</a:t>
            </a:r>
          </a:p>
          <a:p>
            <a:r>
              <a:rPr lang="ru-RU" dirty="0" smtClean="0"/>
              <a:t>Дата: _----------------------------</a:t>
            </a:r>
          </a:p>
          <a:p>
            <a:r>
              <a:rPr lang="ru-RU" dirty="0" smtClean="0"/>
              <a:t>Группа, которую наблюдал:-------------------------------------------</a:t>
            </a:r>
          </a:p>
          <a:p>
            <a:pPr>
              <a:buNone/>
            </a:pPr>
            <a:r>
              <a:rPr lang="ru-RU" dirty="0" smtClean="0"/>
              <a:t>□ </a:t>
            </a:r>
            <a:r>
              <a:rPr lang="ru-RU" dirty="0" smtClean="0"/>
              <a:t>Группа работала над темой.</a:t>
            </a:r>
          </a:p>
          <a:p>
            <a:pPr>
              <a:buNone/>
            </a:pPr>
            <a:r>
              <a:rPr lang="ru-RU" dirty="0" smtClean="0"/>
              <a:t>□  Презентация группы была интересной (голос, движение, взаимодействие, контакт с аудиторией).</a:t>
            </a:r>
          </a:p>
          <a:p>
            <a:pPr>
              <a:buNone/>
            </a:pPr>
            <a:r>
              <a:rPr lang="ru-RU" dirty="0" smtClean="0"/>
              <a:t>□  Презентация была понятной и визуально ясной, она помогла мне лучше понять тему.</a:t>
            </a:r>
          </a:p>
          <a:p>
            <a:pPr>
              <a:buNone/>
            </a:pPr>
            <a:r>
              <a:rPr lang="ru-RU" dirty="0" smtClean="0"/>
              <a:t>□  Все члены группы участвовали в презентации.</a:t>
            </a:r>
          </a:p>
          <a:p>
            <a:pPr>
              <a:buNone/>
            </a:pPr>
            <a:r>
              <a:rPr lang="ru-RU" dirty="0" smtClean="0"/>
              <a:t>□  Все участники отнеслись к проекту серьёзно.</a:t>
            </a:r>
          </a:p>
          <a:p>
            <a:pPr>
              <a:buNone/>
            </a:pPr>
            <a:r>
              <a:rPr lang="ru-RU" dirty="0" smtClean="0"/>
              <a:t>□  Группа подробно и детально отвечала на вопросы.</a:t>
            </a:r>
          </a:p>
          <a:p>
            <a:pPr>
              <a:buNone/>
            </a:pPr>
            <a:r>
              <a:rPr lang="ru-RU" dirty="0" smtClean="0"/>
              <a:t>□  Презентация была содержательной (броское начало, детали в середине, хорошее заключение).</a:t>
            </a:r>
          </a:p>
          <a:p>
            <a:pPr>
              <a:buNone/>
            </a:pPr>
            <a:r>
              <a:rPr lang="ru-RU" dirty="0" smtClean="0"/>
              <a:t>□  Я узнал что-то новое из презентации.</a:t>
            </a:r>
          </a:p>
          <a:p>
            <a:pPr>
              <a:buNone/>
            </a:pPr>
            <a:r>
              <a:rPr lang="ru-RU" dirty="0" smtClean="0"/>
              <a:t>□  Презентация хорошо отработана (без ошибок, каждый участник знает свою часть).</a:t>
            </a:r>
          </a:p>
          <a:p>
            <a:pPr>
              <a:buNone/>
            </a:pPr>
            <a:r>
              <a:rPr lang="ru-RU" dirty="0" smtClean="0"/>
              <a:t>□  Выступающие говорят ясно и громко, так, что всем слышно.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Кластерная карта</a:t>
            </a:r>
            <a:endParaRPr lang="ru-RU" dirty="0"/>
          </a:p>
        </p:txBody>
      </p:sp>
      <p:pic>
        <p:nvPicPr>
          <p:cNvPr id="4" name="Содержимое 3" descr="E:\Рабочий стол\кар66.jpg"/>
          <p:cNvPicPr>
            <a:picLocks noGrp="1"/>
          </p:cNvPicPr>
          <p:nvPr>
            <p:ph idx="1"/>
          </p:nvPr>
        </p:nvPicPr>
        <p:blipFill>
          <a:blip r:embed="rId2" cstate="print"/>
          <a:srcRect l="9783" t="5078" r="47239" b="56667"/>
          <a:stretch>
            <a:fillRect/>
          </a:stretch>
        </p:blipFill>
        <p:spPr bwMode="auto">
          <a:xfrm>
            <a:off x="755576" y="2060848"/>
            <a:ext cx="74888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 </a:t>
            </a:r>
            <a:r>
              <a:rPr lang="ru-RU" b="1" u="sng" dirty="0" err="1"/>
              <a:t>Портфолио</a:t>
            </a:r>
            <a:r>
              <a:rPr lang="ru-RU" b="1" u="sng" dirty="0"/>
              <a:t> достижений </a:t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Раскрыть динамику личностного развития каждого ученика, отследить результативность его деятельности, как в количественном, так и качественном плане позволяет </a:t>
            </a:r>
            <a:r>
              <a:rPr lang="ru-RU" dirty="0" err="1"/>
              <a:t>портфолио</a:t>
            </a:r>
            <a:r>
              <a:rPr lang="ru-RU" dirty="0"/>
              <a:t> достижений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эту папку собираются все контрольные и творческие работы: сочинения, изложения, рисунки, поделки, зачетные работы и т. д. </a:t>
            </a:r>
            <a:endParaRPr lang="ru-RU" dirty="0" smtClean="0"/>
          </a:p>
          <a:p>
            <a:r>
              <a:rPr lang="ru-RU" dirty="0" smtClean="0"/>
              <a:t>Одна </a:t>
            </a:r>
            <a:r>
              <a:rPr lang="ru-RU" dirty="0"/>
              <a:t>из серьезных задач обучения, которая может быть решена при использовании </a:t>
            </a:r>
            <a:r>
              <a:rPr lang="ru-RU" dirty="0" err="1"/>
              <a:t>портфолио</a:t>
            </a:r>
            <a:r>
              <a:rPr lang="ru-RU" dirty="0"/>
              <a:t> - развитие рефлексии школьника, как основы его дальнейшего индивидуального роста и развития.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u="sng" dirty="0" smtClean="0"/>
              <a:t>Практическая значимость данного оценивания состоит в том, что: 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dirty="0"/>
              <a:t>1. Повышается уровень профессионализма учителей </a:t>
            </a:r>
            <a:r>
              <a:rPr lang="ru-RU" dirty="0" smtClean="0"/>
              <a:t>    </a:t>
            </a:r>
            <a:r>
              <a:rPr lang="ru-RU" dirty="0"/>
              <a:t>в формировании умений самоорганизации </a:t>
            </a:r>
            <a:r>
              <a:rPr lang="ru-RU" dirty="0" smtClean="0"/>
              <a:t>  </a:t>
            </a:r>
            <a:r>
              <a:rPr lang="ru-RU" dirty="0"/>
              <a:t>школьников. </a:t>
            </a:r>
            <a:br>
              <a:rPr lang="ru-RU" dirty="0"/>
            </a:br>
            <a:r>
              <a:rPr lang="ru-RU" dirty="0"/>
              <a:t>2. Повышается уровень сознательности, самостоятельности и активности </a:t>
            </a:r>
            <a:r>
              <a:rPr lang="ru-RU" dirty="0" smtClean="0"/>
              <a:t> школьников </a:t>
            </a:r>
            <a:r>
              <a:rPr lang="ru-RU" dirty="0"/>
              <a:t>в учебной деятельности. </a:t>
            </a:r>
            <a:br>
              <a:rPr lang="ru-RU" dirty="0"/>
            </a:br>
            <a:r>
              <a:rPr lang="ru-RU" dirty="0"/>
              <a:t>3. Повышается качество уровня </a:t>
            </a:r>
            <a:r>
              <a:rPr lang="ru-RU" dirty="0" err="1"/>
              <a:t>обученности</a:t>
            </a:r>
            <a:r>
              <a:rPr lang="ru-RU" dirty="0"/>
              <a:t>  </a:t>
            </a:r>
            <a:r>
              <a:rPr lang="ru-RU" dirty="0" smtClean="0"/>
              <a:t>  </a:t>
            </a:r>
            <a:r>
              <a:rPr lang="ru-RU" dirty="0"/>
              <a:t>школьников, уровень воспитанности. </a:t>
            </a:r>
            <a:br>
              <a:rPr lang="ru-RU" dirty="0"/>
            </a:br>
            <a:r>
              <a:rPr lang="ru-RU" dirty="0"/>
              <a:t>4. Формируется контрольно-оценочная деятельность школьников. </a:t>
            </a:r>
            <a:br>
              <a:rPr lang="ru-RU" dirty="0"/>
            </a:br>
            <a:r>
              <a:rPr lang="ru-RU" dirty="0"/>
              <a:t>5. Сохраняется и укрепляется их физическое и социально-психологическое здоровье.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/>
              <a:t>Цветовые дорожки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r>
              <a:rPr lang="ru-RU" sz="3600" dirty="0" smtClean="0"/>
              <a:t>Первый- </a:t>
            </a:r>
            <a:r>
              <a:rPr lang="ru-RU" sz="3600" u="sng" dirty="0" smtClean="0"/>
              <a:t>правильность </a:t>
            </a:r>
            <a:r>
              <a:rPr lang="ru-RU" sz="3600" u="sng" dirty="0"/>
              <a:t>выполнения </a:t>
            </a:r>
            <a:r>
              <a:rPr lang="ru-RU" sz="3600" u="sng" dirty="0" smtClean="0"/>
              <a:t>работы</a:t>
            </a:r>
            <a:r>
              <a:rPr lang="ru-RU" sz="3600" u="sng" dirty="0" smtClean="0"/>
              <a:t>;</a:t>
            </a:r>
            <a:endParaRPr lang="ru-RU" sz="3600" dirty="0" smtClean="0"/>
          </a:p>
          <a:p>
            <a:r>
              <a:rPr lang="ru-RU" sz="3600" dirty="0" smtClean="0"/>
              <a:t> Второй- </a:t>
            </a:r>
            <a:r>
              <a:rPr lang="ru-RU" sz="3600" u="sng" dirty="0" smtClean="0"/>
              <a:t>красота;</a:t>
            </a:r>
            <a:endParaRPr lang="ru-RU" sz="3600" u="sng" dirty="0" smtClean="0"/>
          </a:p>
          <a:p>
            <a:r>
              <a:rPr lang="ru-RU" sz="3600" dirty="0" smtClean="0"/>
              <a:t>Третий – </a:t>
            </a:r>
            <a:r>
              <a:rPr lang="ru-RU" sz="3600" u="sng" dirty="0" smtClean="0"/>
              <a:t>темп.</a:t>
            </a:r>
            <a:endParaRPr lang="ru-RU" sz="3600" u="sng" dirty="0" smtClean="0"/>
          </a:p>
          <a:p>
            <a:pPr>
              <a:buNone/>
            </a:pPr>
            <a:r>
              <a:rPr lang="ru-RU" sz="3600" dirty="0" smtClean="0"/>
              <a:t>  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1 </a:t>
            </a:r>
            <a:r>
              <a:rPr lang="ru-RU" b="1" dirty="0"/>
              <a:t>шаг: </a:t>
            </a:r>
            <a:r>
              <a:rPr lang="ru-RU" dirty="0"/>
              <a:t>Ребёнок ежедневно получает свои работы, проверенные учителем. Где клеточки уже закрашены. Идёт ежедневный анализ работ. Дети смотрят, в каком столбике «потеряны» клеточки. Анализируют свою работу и столбики. Отмечают, почему закрашены не все клеточки. И вообще никакой отметки.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</a:t>
            </a:r>
            <a:r>
              <a:rPr lang="ru-RU" dirty="0" smtClean="0"/>
              <a:t>Но </a:t>
            </a:r>
            <a:r>
              <a:rPr lang="ru-RU" dirty="0"/>
              <a:t>родители и дети, всё же, первое время стараются выяснить, а какая же это отметка. Так, день за днём, ребёнок учится анализировать свою работу, уже проверенную учителем.</a:t>
            </a:r>
          </a:p>
          <a:p>
            <a:pPr>
              <a:buNone/>
            </a:pPr>
            <a:r>
              <a:rPr lang="ru-RU" b="1" dirty="0" smtClean="0"/>
              <a:t>      2 </a:t>
            </a:r>
            <a:r>
              <a:rPr lang="ru-RU" b="1" dirty="0"/>
              <a:t>шаг</a:t>
            </a:r>
            <a:r>
              <a:rPr lang="ru-RU" dirty="0"/>
              <a:t>: Это происходит уже в конце 1 класса. Детям рисуется две тройки столбиков. Когда ребёнок получает проверенную работу, он сам анализирует её и закрашивает первые три столбика. А следующие три столбика закрашивает учитель. После чего происходит сравнение: правильно ли ребёнок проанализировал свою работу.</a:t>
            </a:r>
          </a:p>
          <a:p>
            <a:pPr>
              <a:buNone/>
            </a:pPr>
            <a:r>
              <a:rPr lang="ru-RU" b="1" dirty="0" smtClean="0"/>
              <a:t>       3 </a:t>
            </a:r>
            <a:r>
              <a:rPr lang="ru-RU" b="1" dirty="0"/>
              <a:t>шаг</a:t>
            </a:r>
            <a:r>
              <a:rPr lang="ru-RU" dirty="0"/>
              <a:t>: Во втором классе уже появляются отметки. Но использование столбиков продолжается. Учитель рисует столбики, закрашивает нужное количество клеточек и рядом ставит отметку. Дети, уже привыкшие анализировать свои работы, понимают, за что поставлена та или иная отметка.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«Светофор»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/>
              <a:t/>
            </a:r>
            <a:br>
              <a:rPr lang="ru-RU" b="1" u="sng" dirty="0"/>
            </a:br>
            <a:r>
              <a:rPr lang="ru-RU" dirty="0" smtClean="0"/>
              <a:t> </a:t>
            </a:r>
            <a:r>
              <a:rPr lang="ru-RU" dirty="0"/>
              <a:t>В первом классе предложила детям зажигать цветные огоньки в тетрадях.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Если </a:t>
            </a:r>
            <a:r>
              <a:rPr lang="ru-RU" dirty="0"/>
              <a:t>работа на уроке прошла успешно, ученик активно работал, не испытывал трудностей при изучении нового материала, все задания были понятны, то он рисует на полях зеленый кружок: </a:t>
            </a:r>
            <a:r>
              <a:rPr lang="ru-RU" b="1" dirty="0"/>
              <a:t>«Можно двигаться дальше».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  <a:r>
              <a:rPr lang="ru-RU" dirty="0" smtClean="0"/>
              <a:t>Если </a:t>
            </a:r>
            <a:r>
              <a:rPr lang="ru-RU" dirty="0"/>
              <a:t>были небольшие затруднения, не всегда быстро </a:t>
            </a:r>
            <a:r>
              <a:rPr lang="ru-RU" dirty="0" smtClean="0"/>
              <a:t>    справлялся </a:t>
            </a:r>
            <a:r>
              <a:rPr lang="ru-RU" dirty="0"/>
              <a:t>с поставленной задачей или что-то осталось неясным, то в тетради рисуется желтый кружок: </a:t>
            </a:r>
            <a:r>
              <a:rPr lang="ru-RU" b="1" dirty="0"/>
              <a:t>«Нужна небольшая помощь». </a:t>
            </a: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dirty="0" smtClean="0"/>
              <a:t>      Если </a:t>
            </a:r>
            <a:r>
              <a:rPr lang="ru-RU" dirty="0"/>
              <a:t>были значительные затруднения, ученик не смог самостоятельно справиться с новой задачей, то он рисует красный кружок: </a:t>
            </a:r>
            <a:r>
              <a:rPr lang="ru-RU" b="1" dirty="0"/>
              <a:t>«Стоп! Мне нужна помощь</a:t>
            </a:r>
            <a:r>
              <a:rPr lang="ru-RU" b="1" dirty="0" smtClean="0"/>
              <a:t>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>«</a:t>
            </a:r>
            <a:r>
              <a:rPr lang="ru-RU" sz="4000" b="1" u="sng" dirty="0" smtClean="0"/>
              <a:t>Волшебные линеечки</a:t>
            </a:r>
            <a:r>
              <a:rPr lang="ru-RU" sz="4000" b="1" u="sng" dirty="0"/>
              <a:t>»</a:t>
            </a:r>
            <a:r>
              <a:rPr lang="ru-RU" sz="4000" dirty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Г.А.Цукерман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5600" dirty="0" smtClean="0"/>
          </a:p>
          <a:p>
            <a:pPr algn="ctr">
              <a:buNone/>
            </a:pPr>
            <a:endParaRPr lang="ru-RU" sz="5600" dirty="0" smtClean="0"/>
          </a:p>
          <a:p>
            <a:pPr algn="ctr">
              <a:buNone/>
            </a:pP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   </a:t>
            </a:r>
          </a:p>
          <a:p>
            <a:pPr>
              <a:buNone/>
            </a:pPr>
            <a:r>
              <a:rPr lang="ru-RU" sz="9600" dirty="0" smtClean="0"/>
              <a:t>Такая оценка</a:t>
            </a:r>
            <a:r>
              <a:rPr lang="ru-RU" sz="9600" dirty="0"/>
              <a:t>: </a:t>
            </a:r>
            <a:endParaRPr lang="ru-RU" sz="9600" dirty="0" smtClean="0"/>
          </a:p>
          <a:p>
            <a:pPr>
              <a:buFontTx/>
              <a:buChar char="-"/>
            </a:pPr>
            <a:r>
              <a:rPr lang="ru-RU" sz="9600" b="1" dirty="0" smtClean="0"/>
              <a:t>позволяет </a:t>
            </a:r>
            <a:r>
              <a:rPr lang="ru-RU" sz="9600" dirty="0"/>
              <a:t>любому ребенку увидеть свои успехи (всегда есть критерий, по которому ребенка можно оценить как «успешного»); </a:t>
            </a:r>
            <a:endParaRPr lang="ru-RU" sz="9600" dirty="0" smtClean="0"/>
          </a:p>
          <a:p>
            <a:pPr>
              <a:buFontTx/>
              <a:buChar char="-"/>
            </a:pPr>
            <a:r>
              <a:rPr lang="ru-RU" sz="9600" dirty="0" smtClean="0"/>
              <a:t>- </a:t>
            </a:r>
            <a:r>
              <a:rPr lang="ru-RU" sz="9600" b="1" dirty="0"/>
              <a:t>удерживает</a:t>
            </a:r>
            <a:r>
              <a:rPr lang="ru-RU" sz="9600" dirty="0"/>
              <a:t> учебную функцию отметки: крестик на линеечке отражает реальное продвижение в изучаемом предметном содержании; </a:t>
            </a:r>
            <a:endParaRPr lang="ru-RU" sz="9600" dirty="0" smtClean="0"/>
          </a:p>
          <a:p>
            <a:pPr>
              <a:buFontTx/>
              <a:buChar char="-"/>
            </a:pPr>
            <a:r>
              <a:rPr lang="ru-RU" sz="9600" b="1" dirty="0" smtClean="0"/>
              <a:t>- </a:t>
            </a:r>
            <a:r>
              <a:rPr lang="ru-RU" sz="9600" b="1" dirty="0"/>
              <a:t>помогает </a:t>
            </a:r>
            <a:r>
              <a:rPr lang="ru-RU" sz="9600" dirty="0"/>
              <a:t>избежать сравнения детей между собой (поскольку </a:t>
            </a:r>
            <a:r>
              <a:rPr lang="ru-RU" sz="9600" dirty="0" smtClean="0"/>
              <a:t> у </a:t>
            </a:r>
            <a:r>
              <a:rPr lang="ru-RU" sz="9600" dirty="0"/>
              <a:t>каждого из них оценочная линеечка только в собственной тетрадке). </a:t>
            </a:r>
            <a:br>
              <a:rPr lang="ru-RU" sz="9600" dirty="0"/>
            </a:b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 — правильность, </a:t>
            </a:r>
          </a:p>
          <a:p>
            <a:r>
              <a:rPr lang="ru-RU" dirty="0" smtClean="0"/>
              <a:t>А — аккуратность,</a:t>
            </a:r>
          </a:p>
          <a:p>
            <a:r>
              <a:rPr lang="ru-RU" dirty="0" smtClean="0"/>
              <a:t> О — оформление работы. </a:t>
            </a:r>
          </a:p>
          <a:p>
            <a:pPr algn="ctr">
              <a:buNone/>
            </a:pPr>
            <a:r>
              <a:rPr lang="ru-RU" dirty="0" smtClean="0"/>
              <a:t>высокий</a:t>
            </a:r>
          </a:p>
          <a:p>
            <a:pPr algn="ctr">
              <a:buNone/>
            </a:pPr>
            <a:r>
              <a:rPr lang="ru-RU" dirty="0" smtClean="0"/>
              <a:t> выше среднего</a:t>
            </a:r>
          </a:p>
          <a:p>
            <a:pPr algn="ctr">
              <a:buNone/>
            </a:pPr>
            <a:r>
              <a:rPr lang="ru-RU" dirty="0" smtClean="0"/>
              <a:t>средний</a:t>
            </a:r>
          </a:p>
          <a:p>
            <a:pPr algn="ctr">
              <a:buNone/>
            </a:pPr>
            <a:r>
              <a:rPr lang="ru-RU" dirty="0" smtClean="0"/>
              <a:t>ниже среднего </a:t>
            </a:r>
          </a:p>
          <a:p>
            <a:pPr algn="ctr">
              <a:buNone/>
            </a:pPr>
            <a:r>
              <a:rPr lang="ru-RU" dirty="0" smtClean="0"/>
              <a:t>низкий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31840" y="350100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71800" y="350100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71800" y="400506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71800" y="45091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86050" y="51435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57488" y="571501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3400" b="1" dirty="0" smtClean="0"/>
              <a:t>Правильность (П):</a:t>
            </a:r>
          </a:p>
          <a:p>
            <a:pPr lvl="0"/>
            <a:r>
              <a:rPr lang="ru-RU" sz="3400" dirty="0" smtClean="0"/>
              <a:t>высокий уровень — «У меня нет ошибок, и я хорошо вы­полнил работу»;</a:t>
            </a:r>
          </a:p>
          <a:p>
            <a:pPr lvl="0"/>
            <a:r>
              <a:rPr lang="ru-RU" sz="3400" dirty="0" smtClean="0"/>
              <a:t>выше среднего — «У меня есть одна-две ошибки»;</a:t>
            </a:r>
          </a:p>
          <a:p>
            <a:pPr lvl="0"/>
            <a:r>
              <a:rPr lang="ru-RU" sz="3400" dirty="0" smtClean="0"/>
              <a:t>средний — «У меня есть три-четыре ошибки»;</a:t>
            </a:r>
          </a:p>
          <a:p>
            <a:pPr lvl="0"/>
            <a:r>
              <a:rPr lang="ru-RU" sz="3400" dirty="0" smtClean="0"/>
              <a:t>ниже среднего — «У меня почти всё неправильно»;</a:t>
            </a:r>
          </a:p>
          <a:p>
            <a:r>
              <a:rPr lang="ru-RU" sz="3400" dirty="0" smtClean="0"/>
              <a:t>низкий — «Я совсем не справился с заданием».</a:t>
            </a:r>
            <a:br>
              <a:rPr lang="ru-RU" sz="3400" dirty="0" smtClean="0"/>
            </a:br>
            <a:endParaRPr lang="ru-RU" sz="3400" dirty="0" smtClean="0"/>
          </a:p>
          <a:p>
            <a:pPr>
              <a:buNone/>
            </a:pPr>
            <a:r>
              <a:rPr lang="ru-RU" sz="3400" b="1" dirty="0" smtClean="0"/>
              <a:t>   Аккуратность (А):</a:t>
            </a:r>
          </a:p>
          <a:p>
            <a:r>
              <a:rPr lang="ru-RU" sz="3400" dirty="0" smtClean="0"/>
              <a:t>высокий уровень — «Мне очень нравится, как я написал»;</a:t>
            </a:r>
          </a:p>
          <a:p>
            <a:pPr lvl="0"/>
            <a:r>
              <a:rPr lang="ru-RU" sz="3400" dirty="0" smtClean="0"/>
              <a:t>выше среднего — «Мне нравится, как я написал, но у меня есть несколько исправлений»;</a:t>
            </a:r>
          </a:p>
          <a:p>
            <a:pPr lvl="0"/>
            <a:r>
              <a:rPr lang="ru-RU" sz="3400" dirty="0" smtClean="0"/>
              <a:t>средний — «Я не очень красиво и правильно написал бук­вы или цифры, у меня есть исправления и помарки»;</a:t>
            </a:r>
          </a:p>
          <a:p>
            <a:pPr lvl="0"/>
            <a:r>
              <a:rPr lang="ru-RU" sz="3400" dirty="0" smtClean="0"/>
              <a:t>ниже среднего — «Мне не нравится, как я написал, у меня грязно и плохо написано»;</a:t>
            </a:r>
          </a:p>
          <a:p>
            <a:pPr lvl="0"/>
            <a:r>
              <a:rPr lang="ru-RU" sz="3400" dirty="0" smtClean="0"/>
              <a:t>низкий — «Я написал совсем непонятным и плохим по­черком, нельзя прочитать, что я написал».</a:t>
            </a:r>
          </a:p>
          <a:p>
            <a:pPr>
              <a:buNone/>
            </a:pPr>
            <a:r>
              <a:rPr lang="ru-RU" sz="3400" dirty="0" smtClean="0"/>
              <a:t>  </a:t>
            </a:r>
            <a:r>
              <a:rPr lang="ru-RU" sz="3400" b="1" dirty="0" smtClean="0"/>
              <a:t>Оформление работы (О):</a:t>
            </a:r>
          </a:p>
          <a:p>
            <a:r>
              <a:rPr lang="ru-RU" sz="3400" dirty="0" smtClean="0"/>
              <a:t>высокий уровень — «Я правильно и, где нужно, записал</a:t>
            </a:r>
            <a:br>
              <a:rPr lang="ru-RU" sz="3400" dirty="0" smtClean="0"/>
            </a:br>
            <a:r>
              <a:rPr lang="ru-RU" sz="3400" dirty="0" smtClean="0"/>
              <a:t>работу»;</a:t>
            </a:r>
          </a:p>
          <a:p>
            <a:r>
              <a:rPr lang="ru-RU" sz="3400" dirty="0" smtClean="0"/>
              <a:t>  </a:t>
            </a:r>
            <a:r>
              <a:rPr lang="ru-RU" sz="3400" b="1" dirty="0" smtClean="0"/>
              <a:t>выше среднего — «Я допустил одну-две ошибки при записи»;</a:t>
            </a:r>
          </a:p>
          <a:p>
            <a:r>
              <a:rPr lang="ru-RU" sz="3400" dirty="0" smtClean="0"/>
              <a:t>средний     - «Я допустил три ошибки при записи»;</a:t>
            </a:r>
          </a:p>
          <a:p>
            <a:r>
              <a:rPr lang="ru-RU" sz="3400" dirty="0" smtClean="0"/>
              <a:t> ниже среднего — «Я неправильно оформил работу, напиши не </a:t>
            </a:r>
            <a:r>
              <a:rPr lang="ru-RU" sz="3400" dirty="0" err="1" smtClean="0"/>
              <a:t>тмм</a:t>
            </a:r>
            <a:r>
              <a:rPr lang="ru-RU" sz="3400" dirty="0" smtClean="0"/>
              <a:t>, где нужно, и не так, как требовалось»;</a:t>
            </a:r>
          </a:p>
          <a:p>
            <a:r>
              <a:rPr lang="ru-RU" sz="3400" dirty="0" smtClean="0"/>
              <a:t>  низкий — «Я совсем не смог оформить работу».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u="sng" dirty="0" smtClean="0"/>
              <a:t>«Дерево успехов»</a:t>
            </a:r>
            <a:r>
              <a:rPr lang="ru-RU" u="sng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/>
              <a:t/>
            </a:r>
            <a:br>
              <a:rPr lang="ru-RU" u="sng" dirty="0"/>
            </a:br>
            <a:r>
              <a:rPr lang="ru-RU" dirty="0"/>
              <a:t>Итоги дня подводим на Дереве успехов. После уроков дети прикрепляют на дерево (нарисован плакат) плод, цветок или листок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u="sng" dirty="0" smtClean="0"/>
              <a:t> </a:t>
            </a:r>
            <a:r>
              <a:rPr lang="ru-RU" u="sng" dirty="0"/>
              <a:t>яблоко </a:t>
            </a:r>
            <a:r>
              <a:rPr lang="ru-RU" dirty="0"/>
              <a:t>– все удалось; </a:t>
            </a:r>
            <a:endParaRPr lang="ru-RU" dirty="0" smtClean="0"/>
          </a:p>
          <a:p>
            <a:pPr>
              <a:buNone/>
            </a:pPr>
            <a:r>
              <a:rPr lang="ru-RU" u="sng" dirty="0" smtClean="0"/>
              <a:t>цветок</a:t>
            </a:r>
            <a:r>
              <a:rPr lang="ru-RU" dirty="0" smtClean="0"/>
              <a:t> </a:t>
            </a:r>
            <a:r>
              <a:rPr lang="ru-RU" dirty="0"/>
              <a:t>– неплохо поработал, но что-то не совсем получилось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u="sng" dirty="0"/>
              <a:t>листок</a:t>
            </a:r>
            <a:r>
              <a:rPr lang="ru-RU" dirty="0"/>
              <a:t> – сегодня не получилось, но я не отчаиваюсь.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СВИДЕТЕЛЬСТВО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Свидетельство</a:t>
            </a:r>
          </a:p>
          <a:p>
            <a:pPr algn="r"/>
            <a:r>
              <a:rPr lang="ru-RU" i="1" dirty="0" err="1" smtClean="0"/>
              <a:t>учени_______</a:t>
            </a:r>
            <a:endParaRPr lang="ru-RU" i="1" dirty="0" smtClean="0"/>
          </a:p>
          <a:p>
            <a:pPr algn="r"/>
            <a:r>
              <a:rPr lang="ru-RU" i="1" dirty="0" err="1" smtClean="0"/>
              <a:t>___класса_____</a:t>
            </a:r>
            <a:endParaRPr lang="ru-RU" b="1" i="1" dirty="0" smtClean="0"/>
          </a:p>
          <a:p>
            <a:pPr>
              <a:buNone/>
            </a:pPr>
            <a:r>
              <a:rPr lang="ru-RU" i="1" u="sng" dirty="0" smtClean="0"/>
              <a:t>    Оценивание:</a:t>
            </a:r>
          </a:p>
          <a:p>
            <a:r>
              <a:rPr lang="ru-RU" i="1" dirty="0" smtClean="0"/>
              <a:t> </a:t>
            </a:r>
            <a:r>
              <a:rPr lang="ru-RU" sz="2800" i="1" dirty="0" smtClean="0"/>
              <a:t>знаю ( умею)</a:t>
            </a:r>
            <a:endParaRPr lang="ru-RU" sz="2400" i="1" dirty="0" smtClean="0"/>
          </a:p>
          <a:p>
            <a:r>
              <a:rPr lang="ru-RU" sz="2800" i="1" dirty="0" smtClean="0"/>
              <a:t> не знаю (не умею)</a:t>
            </a:r>
          </a:p>
          <a:p>
            <a:r>
              <a:rPr lang="ru-RU" sz="2400" dirty="0" smtClean="0"/>
              <a:t> </a:t>
            </a:r>
            <a:r>
              <a:rPr lang="ru-RU" sz="2800" i="1" dirty="0" smtClean="0"/>
              <a:t>все работы выполнены верно</a:t>
            </a:r>
            <a:endParaRPr lang="ru-RU" sz="2400" i="1" dirty="0" smtClean="0"/>
          </a:p>
          <a:p>
            <a:r>
              <a:rPr lang="ru-RU" sz="2800" i="1" dirty="0" smtClean="0"/>
              <a:t>половина работы выполнено верно</a:t>
            </a:r>
          </a:p>
          <a:p>
            <a:r>
              <a:rPr lang="ru-RU" sz="2800" i="1" dirty="0" smtClean="0"/>
              <a:t>меньше половины работ выполнено верно</a:t>
            </a:r>
            <a:endParaRPr lang="ru-RU" sz="2800" i="1" dirty="0"/>
          </a:p>
        </p:txBody>
      </p:sp>
      <p:sp>
        <p:nvSpPr>
          <p:cNvPr id="4" name="Овал 3"/>
          <p:cNvSpPr/>
          <p:nvPr/>
        </p:nvSpPr>
        <p:spPr>
          <a:xfrm>
            <a:off x="500034" y="3786190"/>
            <a:ext cx="216024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00034" y="4214818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786322"/>
            <a:ext cx="214314" cy="265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00034" y="5143512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500034" y="5643578"/>
            <a:ext cx="288032" cy="29371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644</TotalTime>
  <Words>697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«Цветовые дорожки»</vt:lpstr>
      <vt:lpstr>Слайд 3</vt:lpstr>
      <vt:lpstr>«Светофор»</vt:lpstr>
      <vt:lpstr>           «Волшебные линеечки»  Г.А.Цукерман </vt:lpstr>
      <vt:lpstr>Слайд 6</vt:lpstr>
      <vt:lpstr>Слайд 7</vt:lpstr>
      <vt:lpstr> «Дерево успехов» </vt:lpstr>
      <vt:lpstr>СВИДЕТЕЛЬСТВО </vt:lpstr>
      <vt:lpstr>Слайд 10</vt:lpstr>
      <vt:lpstr>Цветная диаграмма достижений.</vt:lpstr>
      <vt:lpstr>Карта самоотчёта</vt:lpstr>
      <vt:lpstr>Слайд 13</vt:lpstr>
      <vt:lpstr>Карта оценки групповой презентации</vt:lpstr>
      <vt:lpstr>Слайд 15</vt:lpstr>
      <vt:lpstr>Кластерная карта</vt:lpstr>
      <vt:lpstr>Слайд 17</vt:lpstr>
      <vt:lpstr> Портфолио достижений  </vt:lpstr>
      <vt:lpstr>Практическая значимость данного оценивания состоит в том, что: 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3</cp:lastModifiedBy>
  <cp:revision>27</cp:revision>
  <dcterms:created xsi:type="dcterms:W3CDTF">2015-11-29T06:21:33Z</dcterms:created>
  <dcterms:modified xsi:type="dcterms:W3CDTF">2015-11-30T05:00:22Z</dcterms:modified>
</cp:coreProperties>
</file>