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1" r:id="rId4"/>
    <p:sldId id="272" r:id="rId5"/>
    <p:sldId id="266" r:id="rId6"/>
    <p:sldId id="269" r:id="rId7"/>
    <p:sldId id="257" r:id="rId8"/>
    <p:sldId id="258" r:id="rId9"/>
    <p:sldId id="259" r:id="rId10"/>
    <p:sldId id="264" r:id="rId11"/>
    <p:sldId id="261" r:id="rId12"/>
    <p:sldId id="273" r:id="rId13"/>
    <p:sldId id="274" r:id="rId14"/>
    <p:sldId id="275" r:id="rId15"/>
    <p:sldId id="276" r:id="rId16"/>
    <p:sldId id="267" r:id="rId17"/>
    <p:sldId id="268" r:id="rId18"/>
    <p:sldId id="260" r:id="rId19"/>
    <p:sldId id="262" r:id="rId20"/>
    <p:sldId id="263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C3FE-B5C7-48B1-A414-7C1124B8DC0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5A71B-7050-419F-B776-500201CE6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2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A71B-7050-419F-B776-500201CE60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МБОУ «</a:t>
            </a:r>
            <a:r>
              <a:rPr lang="ru-RU" dirty="0" err="1"/>
              <a:t>Маловская</a:t>
            </a:r>
            <a:r>
              <a:rPr lang="ru-RU" dirty="0"/>
              <a:t> СОШ»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Отчет о проделанной работе за период июнь - сентябрь 2022 г.</a:t>
            </a:r>
          </a:p>
        </p:txBody>
      </p:sp>
    </p:spTree>
    <p:extLst>
      <p:ext uri="{BB962C8B-B14F-4D97-AF65-F5344CB8AC3E}">
        <p14:creationId xmlns:p14="http://schemas.microsoft.com/office/powerpoint/2010/main" val="48025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лавный\Desktop\на през на 7\ЛП\IMG_20220530_1159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23307"/>
          <a:stretch/>
        </p:blipFill>
        <p:spPr bwMode="auto">
          <a:xfrm>
            <a:off x="611560" y="449847"/>
            <a:ext cx="267788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лавный\Desktop\на през на 7\ЛП\IMG_20220909_122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861"/>
            <a:ext cx="4700697" cy="3525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лавный\Desktop\на през на 7\ЛП\IMG_20221005_0935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1183"/>
          <a:stretch/>
        </p:blipFill>
        <p:spPr bwMode="auto">
          <a:xfrm>
            <a:off x="4411960" y="116632"/>
            <a:ext cx="4703524" cy="3501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лавный\Desktop\на през на 7\Точка роста открытие\20211129_1337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97" y="3490379"/>
            <a:ext cx="4446853" cy="333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96E02-502D-574D-3019-538DBA332C65}"/>
              </a:ext>
            </a:extLst>
          </p:cNvPr>
          <p:cNvSpPr txBox="1"/>
          <p:nvPr/>
        </p:nvSpPr>
        <p:spPr>
          <a:xfrm>
            <a:off x="-509086" y="1707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Мероприятия Центра «Точка Роста»</a:t>
            </a:r>
          </a:p>
        </p:txBody>
      </p:sp>
    </p:spTree>
    <p:extLst>
      <p:ext uri="{BB962C8B-B14F-4D97-AF65-F5344CB8AC3E}">
        <p14:creationId xmlns:p14="http://schemas.microsoft.com/office/powerpoint/2010/main" val="183673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лавный\Desktop\на през на 7\ЛП\IMG_20220905_132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b="7592"/>
          <a:stretch/>
        </p:blipFill>
        <p:spPr bwMode="auto">
          <a:xfrm>
            <a:off x="501621" y="836712"/>
            <a:ext cx="4104456" cy="594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лавный\Desktop\на през на 7\ЛП\IMG_20220909_124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6" r="8116"/>
          <a:stretch/>
        </p:blipFill>
        <p:spPr bwMode="auto">
          <a:xfrm>
            <a:off x="5364088" y="1340768"/>
            <a:ext cx="2543309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2B734-3B8B-9F74-B4D8-4FF0A071C7F4}"/>
              </a:ext>
            </a:extLst>
          </p:cNvPr>
          <p:cNvSpPr txBox="1"/>
          <p:nvPr/>
        </p:nvSpPr>
        <p:spPr>
          <a:xfrm>
            <a:off x="501621" y="289451"/>
            <a:ext cx="7814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Получено оснащение школы по государственной символике на сумму </a:t>
            </a:r>
            <a:r>
              <a:rPr lang="ru-RU" sz="2400" b="1" dirty="0">
                <a:solidFill>
                  <a:srgbClr val="C00000"/>
                </a:solidFill>
              </a:rPr>
              <a:t>87141</a:t>
            </a:r>
            <a:r>
              <a:rPr lang="ru-RU" sz="2400" b="1" dirty="0">
                <a:solidFill>
                  <a:srgbClr val="002060"/>
                </a:solidFill>
              </a:rPr>
              <a:t>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3865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425DC-88A3-EFD1-23C8-BAD98399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Отчёт по </a:t>
            </a:r>
            <a:r>
              <a:rPr lang="ru-RU" dirty="0" err="1"/>
              <a:t>антирисковой</a:t>
            </a:r>
            <a:r>
              <a:rPr lang="ru-RU" dirty="0"/>
              <a:t> программе «Внутришкольная система повышения квалификации»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4729B-6D44-1566-1056-3646BD40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dirty="0"/>
              <a:t>Сроки реализации: 1.03.2022-15.03.2023</a:t>
            </a:r>
          </a:p>
          <a:p>
            <a:r>
              <a:rPr lang="ru-RU" dirty="0"/>
              <a:t>Проектировочный этап завершён, реализуется деятельностный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254038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D627C-D450-8949-4755-09B20A8E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Цель: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эффективной внутришкольной системы повышения квалификации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построение индивидуальных образовательных маршрутов педагогов и расширение системы наставничества.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1ED4D-01B1-DC66-7629-3FFE75D6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Задачи: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19939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систематизировать повышение квалификации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посткурсовое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9939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выстроить индивидуальную методическую работу педагогов согласно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ИОМам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выявленным педагогическим дефицитам;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9939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анализ мониторинговых исследований согласно рисковому направлению и откорректировать эффективность реализации программы.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679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FD8BF5-08A3-2834-FFCE-22AAC8CD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и мероприятия по достижению целей и задач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диагностических процедур по выявлению актуального уровня профессиональных компетенций педагогов.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диагностических процедур по выявлению актуального уровня профессиональных компетенций педагогов.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поддержки и повышения квалификаций педагогов с учетом профессиональных дефицитов.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обмену опытом в том числе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уроков с последующим самоанализом и анализом.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83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990595-F2E3-E2C3-F975-F3F964E3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конечные результаты реализации программы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системы непрерывного профессионального развития педагогических кадров с учетом профессиональных дефицитов.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проведения образовательной деятельности педагогов (ИОМ).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форм, методов и средств обучения и внедрения современных технологий обучения.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наставничества.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60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097581-FD97-0E5F-7372-C8539B01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На 1 сентября 2022 года коллективом школы созданы локальные акты: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1) Штатное расписание, 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2) Должностные инструкции работников ОО, утверждённые в 2022 г.</a:t>
            </a:r>
            <a:endParaRPr lang="ru-RU" sz="1800" dirty="0">
              <a:effectLst/>
              <a:latin typeface="&quot;Times New Roman&quot;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1) ООП НОО;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2) ООП ООО; 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3) учебный план НОО;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4) учебный план ООО;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5) учебный план СОО</a:t>
            </a:r>
          </a:p>
          <a:p>
            <a:pPr marL="0" indent="0">
              <a:buNone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6)учебные планы АООП НОО и АООП ООО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7)рабочие программы по учебным предметам выполнены на 100%</a:t>
            </a:r>
            <a:endParaRPr lang="ru-RU" sz="1800" dirty="0">
              <a:effectLst/>
              <a:latin typeface="&quot;Times New Roman&quot;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8)Созданы Программы внеурочной деятельности НОО и ООО </a:t>
            </a:r>
            <a:endParaRPr lang="ru-RU" sz="1800" dirty="0">
              <a:effectLst/>
              <a:latin typeface="&quot;Times New Roman&quot;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9)План работы: 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-План школьных методических объединений, 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-План внутришкольного контроля,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План  внутришкольной системы оценки качества образования </a:t>
            </a:r>
            <a:endParaRPr lang="ru-RU" sz="1800" dirty="0">
              <a:effectLst/>
              <a:latin typeface="&quot;Times New Roman&quot;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-План работы по функциональной  грамотности; 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&quot;Times New Roman&quot;"/>
                <a:ea typeface="Times New Roman" panose="02020603050405020304" pitchFamily="18" charset="0"/>
                <a:cs typeface="Times New Roman" panose="02020603050405020304" pitchFamily="18" charset="0"/>
              </a:rPr>
              <a:t>10) сформирована методическая группа и назначены ответственные по проведению мониторинга по 6-ти направлениям функциональной грамотности</a:t>
            </a:r>
            <a:endParaRPr lang="ru-RU" dirty="0">
              <a:latin typeface="&quot;Times New Roman&quot;"/>
            </a:endParaRPr>
          </a:p>
        </p:txBody>
      </p:sp>
    </p:spTree>
    <p:extLst>
      <p:ext uri="{BB962C8B-B14F-4D97-AF65-F5344CB8AC3E}">
        <p14:creationId xmlns:p14="http://schemas.microsoft.com/office/powerpoint/2010/main" val="402877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513492-3C74-B334-CFE1-E7AF2F1B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332"/>
            <a:ext cx="8229600" cy="64533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i="0" u="none" strike="noStrike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Заключены договора сетевого взаимодействия с МБОУ «</a:t>
            </a:r>
            <a:r>
              <a:rPr lang="ru-RU" sz="2800" i="0" u="none" strike="noStrike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Уакитская</a:t>
            </a:r>
            <a:r>
              <a:rPr lang="ru-RU" sz="2800" i="0" u="none" strike="noStrike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 СОШ» с МБУ ДО «</a:t>
            </a:r>
            <a:r>
              <a:rPr lang="ru-RU" sz="2800" i="0" u="none" strike="noStrike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Багдаринская</a:t>
            </a:r>
            <a:r>
              <a:rPr lang="ru-RU" sz="2800" i="0" u="none" strike="noStrike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 школа искусств», с МБУ ДО «Центр дополнительного образования детей и </a:t>
            </a:r>
            <a:r>
              <a:rPr lang="ru-RU" sz="2800" i="0" u="none" strike="noStrike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эвеннкийских</a:t>
            </a:r>
            <a:r>
              <a:rPr lang="ru-RU" sz="2800" i="0" u="none" strike="noStrike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 народных ремёсел», с АУ РБ «Витимский лесхоз»;</a:t>
            </a:r>
            <a:r>
              <a:rPr lang="ru-RU" sz="4700" dirty="0">
                <a:latin typeface="Bahnschrift Condensed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Bahnschrift Condensed" panose="020B0502040204020203" pitchFamily="34" charset="0"/>
              </a:rPr>
              <a:t>Осуществлено повышение квалификации: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Bahnschrift Condensed" panose="020B0502040204020203" pitchFamily="34" charset="0"/>
              </a:rPr>
              <a:t>1) АУП - 100%;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2) педагогического коллектива (учителей 1-ых и 5-ых классов) по вопросам введения обновлённых ФГОС-100%;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Сформирована система мониторинга готовности каждого учителя к реализации обновлённых ФГОС;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Организована информационно-просветительская работа с родителями (законными представителями, СМИ, общественностью по вопросам введения обновлённых ФГОС);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Изучено и сформировано мнение родителей о постепенном переходе на обучение по обновлённым ФГОС представлены результаты в выборе предметов по учебным планам и ООП</a:t>
            </a:r>
          </a:p>
        </p:txBody>
      </p:sp>
    </p:spTree>
    <p:extLst>
      <p:ext uri="{BB962C8B-B14F-4D97-AF65-F5344CB8AC3E}">
        <p14:creationId xmlns:p14="http://schemas.microsoft.com/office/powerpoint/2010/main" val="90170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155247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«Бурятия на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100!»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Главный\Desktop\на през на 7\30 мая Флешмоб\IMG_20220530_101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30584"/>
          <a:stretch/>
        </p:blipFill>
        <p:spPr bwMode="auto">
          <a:xfrm>
            <a:off x="179512" y="1452659"/>
            <a:ext cx="4392486" cy="238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лавный\Desktop\на през на 7\30 мая Флешмоб\IMG_20220530_104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0981"/>
            <a:ext cx="3631085" cy="272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лавный\Desktop\на през на 7\30 мая Флешмоб\IMG_20220530_1029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r="6492"/>
          <a:stretch/>
        </p:blipFill>
        <p:spPr bwMode="auto">
          <a:xfrm>
            <a:off x="1475656" y="3837418"/>
            <a:ext cx="4169822" cy="2955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AE461-6638-0E94-C1F5-93B94D2EA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" y="-406"/>
            <a:ext cx="5004048" cy="3753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0FB822-47D3-CFB2-C1EE-061858499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04964"/>
            <a:ext cx="5004048" cy="3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7B44D-9D9D-24D5-BEB4-CF5B8A4A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Отчёт по программе </a:t>
            </a:r>
            <a:r>
              <a:rPr lang="ru-RU" dirty="0" err="1"/>
              <a:t>антирисковых</a:t>
            </a:r>
            <a:r>
              <a:rPr lang="ru-RU" dirty="0"/>
              <a:t> мер «Повышение уровня оснащения школы»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76096-16A0-89D2-AA6F-481629B7E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3993307"/>
          </a:xfrm>
        </p:spPr>
        <p:txBody>
          <a:bodyPr/>
          <a:lstStyle/>
          <a:p>
            <a:r>
              <a:rPr lang="ru-RU" dirty="0"/>
              <a:t>Соки реализации: 01.03.2022-01.03.2024 </a:t>
            </a:r>
          </a:p>
          <a:p>
            <a:pPr marL="0" indent="0">
              <a:buNone/>
            </a:pPr>
            <a:r>
              <a:rPr lang="ru-RU" dirty="0"/>
              <a:t>Завершён проектировочный этап и приступили к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97538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Главный\Desktop\на през на 7\эвакуация\эвакукация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лавный\Desktop\на през на 7\ЛЮ\IMG_20220901_111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803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news-service.uralschool.ru/upload/org3920/t166295/images/big/DToP7i9NTmrD4IdH7kY016629538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7"/>
          <a:stretch/>
        </p:blipFill>
        <p:spPr bwMode="auto">
          <a:xfrm>
            <a:off x="1208289" y="3284984"/>
            <a:ext cx="6028008" cy="341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3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AC484-88F7-37A1-1481-BE959B7C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4E055C-CB6D-51D7-C86E-1B5B0DBDA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" y="97563"/>
            <a:ext cx="8883831" cy="6662873"/>
          </a:xfrm>
        </p:spPr>
      </p:pic>
    </p:spTree>
    <p:extLst>
      <p:ext uri="{BB962C8B-B14F-4D97-AF65-F5344CB8AC3E}">
        <p14:creationId xmlns:p14="http://schemas.microsoft.com/office/powerpoint/2010/main" val="262520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A8646-8B38-A362-0AC7-8ACC85FD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рамках ежегодной августовской конференции были защищены проекты: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385E3-17C5-F8BC-B08A-56843437484A}"/>
              </a:ext>
            </a:extLst>
          </p:cNvPr>
          <p:cNvSpPr txBox="1"/>
          <p:nvPr/>
        </p:nvSpPr>
        <p:spPr>
          <a:xfrm>
            <a:off x="827584" y="242088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&quot;Times New Roman&quot;"/>
              </a:rPr>
              <a:t>1) «Бурятия на 100!»</a:t>
            </a:r>
          </a:p>
          <a:p>
            <a:r>
              <a:rPr lang="ru-RU" sz="2400" b="1" dirty="0">
                <a:latin typeface="&quot;Times New Roman&quot;"/>
              </a:rPr>
              <a:t>2) «Территория здоровья»</a:t>
            </a:r>
          </a:p>
          <a:p>
            <a:r>
              <a:rPr lang="ru-RU" sz="2400" b="1" dirty="0">
                <a:latin typeface="&quot;Times New Roman&quot;"/>
              </a:rPr>
              <a:t>3) «Банк данных по функциональной грамотности»</a:t>
            </a:r>
          </a:p>
          <a:p>
            <a:r>
              <a:rPr lang="ru-RU" sz="2400" b="1" dirty="0">
                <a:latin typeface="&quot;Times New Roman&quot;"/>
              </a:rPr>
              <a:t>4) «Виртуальная учительская»</a:t>
            </a:r>
          </a:p>
          <a:p>
            <a:r>
              <a:rPr lang="ru-RU" sz="2400" b="1" dirty="0">
                <a:latin typeface="&quot;Times New Roman&quot;"/>
              </a:rPr>
              <a:t>5) «Путешествие в мир профессий»</a:t>
            </a:r>
          </a:p>
        </p:txBody>
      </p:sp>
    </p:spTree>
    <p:extLst>
      <p:ext uri="{BB962C8B-B14F-4D97-AF65-F5344CB8AC3E}">
        <p14:creationId xmlns:p14="http://schemas.microsoft.com/office/powerpoint/2010/main" val="189575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98464-41D7-6AE5-1B0C-2E3607B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AE160A-8F95-28C9-D8A1-A9959A5AF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643020" cy="34849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7F2970-4A6F-899F-8A34-86C71874F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7" y="0"/>
            <a:ext cx="4787255" cy="3593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392044-61E3-45FA-2B14-04B05731E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484984"/>
            <a:ext cx="3053263" cy="40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7EF6C03-3106-5B90-7CCE-30E177AA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Цель программы:</a:t>
            </a:r>
            <a:r>
              <a:rPr lang="ru-RU" dirty="0"/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в образовательной организации условий, обеспечивающих эффективную комфортную образовательную среду через совершенствования материально-технического обеспечения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</a:rPr>
              <a:t>Задачи программы</a:t>
            </a:r>
            <a:r>
              <a:rPr lang="ru-RU" sz="1800" dirty="0">
                <a:latin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успешного внедрения  педагогами 1 и 5 классов ФГОС НОО и ФГОС ООО в МБОУ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Маловская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обновить оснащение кабинетов;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 скорость сети интернет до 100 М/бит, расширить внутреннюю локальную сеть в каждый учебный кабинет;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разработать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реализовать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преобразованию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школьных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зон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отдыха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805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5C99A-9F06-1AAF-746C-C8965E27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Реализованные меры и мероприятия: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C0ECD-8F36-80DC-8938-8F4A71A4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рабочей группы по обеспечению перехода на обучение по ФГОС-2021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соответствия материально-технической базы школы требованиям ФГОС-2021, действующим санитарным и противопожарным нормам, нормам охраны труда.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соответствия электронной образовательной среды, доступности информационно-образовательной среды требованиям ФГОС-2021.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плана по повышению уровня оснащения учебных кабинетов.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федеральном проекте «Образование» 2021 в создании центра «Точки роста» естественно-научной направленности.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федеральном проекте «Цифровая образовательная среда» национального проекта «Образование» 2021.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77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6AC920-B484-EB96-EF6C-506E1C65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и утверждены План-график (Дорожная карта) по введению обновленных ФГОС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 список учебников по обновлённым ФГОС для 1 и 5 классов, список учебников по ФГОС второго поколения для 2-4, 6-11 классов, учебных пособий, информационно-цифровых ресурсов, используемых в образовательном процессе и соответствии требованиями обновлёнными ФГОС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Справка по оснащению библиотечно-информационного центра школы обновлен, который укомплектован учебной и учебно-методической литературой; </a:t>
            </a:r>
            <a:br>
              <a:rPr lang="ru-RU" sz="2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Обеспечена доступность использования информационно-методических ресурсов;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Обеспечены кадровые, финансовые, материально-технические и иные условия реализации ООП НОО и ООО, соответствии с требованиям обновленных ФГОС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&quot;Times New Roman&quot;"/>
              </a:rPr>
            </a:br>
            <a:endParaRPr lang="ru-RU" sz="2400" b="0" i="0" u="none" strike="noStrike" dirty="0">
              <a:solidFill>
                <a:srgbClr val="000000"/>
              </a:solidFill>
              <a:effectLst/>
              <a:latin typeface="&quot;Times New Roman&quot;"/>
            </a:endParaRPr>
          </a:p>
        </p:txBody>
      </p:sp>
    </p:spTree>
    <p:extLst>
      <p:ext uri="{BB962C8B-B14F-4D97-AF65-F5344CB8AC3E}">
        <p14:creationId xmlns:p14="http://schemas.microsoft.com/office/powerpoint/2010/main" val="33160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736F11-DC9B-6254-8E95-82D95F49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Обновлена нормативная база школы: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школьном сайте,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ведении классного журнала,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внутреннего распорядка обучающихся,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рабочей программе педагога,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дистанционном обучении,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и приёме детей в первый класс,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системе оценки качества образования,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системе, критериях контроля и нормах оценки результативности обучения в начальной школе,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проведении административных контрольных работ,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учебном кабинете,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родительских собраниях,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домашнем задании,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системе оценивания образовательных достижений обучающихся,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организации системы дополнительного образования детей, </a:t>
            </a:r>
          </a:p>
          <a:p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внеурочной деятельности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123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478413"/>
            <a:ext cx="914400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Цифровая Образовательная среда: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получено 29 ноутбуков и 1 МФУ 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сумму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2164760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рублей</a:t>
            </a:r>
          </a:p>
        </p:txBody>
      </p:sp>
      <p:pic>
        <p:nvPicPr>
          <p:cNvPr id="1027" name="Picture 3" descr="C:\Users\Главный\Desktop\на през на 7\фото ЦОС и Успех КР\ЦОС\Оборудование ЦОС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r="11551"/>
          <a:stretch/>
        </p:blipFill>
        <p:spPr bwMode="auto">
          <a:xfrm>
            <a:off x="44299" y="2060848"/>
            <a:ext cx="9099701" cy="443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6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78413"/>
            <a:ext cx="9144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 каждого ребенка</a:t>
            </a:r>
          </a:p>
        </p:txBody>
      </p:sp>
      <p:pic>
        <p:nvPicPr>
          <p:cNvPr id="2051" name="Picture 3" descr="C:\Users\Главный\Desktop\на през на 7\фото ЦОС и Успех КР\Успех каждого ребенка\IMG_20220826_114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98" y="1412776"/>
            <a:ext cx="4488602" cy="336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лавный\Desktop\на през на 7\фото ЦОС и Успех КР\Успех каждого ребенка\IMG_20220826_114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17390" r="12569" b="9688"/>
          <a:stretch/>
        </p:blipFill>
        <p:spPr bwMode="auto">
          <a:xfrm>
            <a:off x="2051719" y="3933056"/>
            <a:ext cx="4038124" cy="2823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лавный\Desktop\на през на 7\фото ЦОС и Успех КР\Успех каждого ребенка\IMG_20220826_113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t="11294" b="4218"/>
          <a:stretch/>
        </p:blipFill>
        <p:spPr bwMode="auto">
          <a:xfrm>
            <a:off x="53206" y="1124745"/>
            <a:ext cx="4824536" cy="3366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6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15714" r="32500" b="12619"/>
          <a:stretch/>
        </p:blipFill>
        <p:spPr bwMode="auto">
          <a:xfrm>
            <a:off x="539552" y="0"/>
            <a:ext cx="8280920" cy="685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08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921</Words>
  <Application>Microsoft Office PowerPoint</Application>
  <PresentationFormat>Экран (4:3)</PresentationFormat>
  <Paragraphs>87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"Times New Roman"</vt:lpstr>
      <vt:lpstr>Arial</vt:lpstr>
      <vt:lpstr>Bahnschrift Condensed</vt:lpstr>
      <vt:lpstr>Calibri</vt:lpstr>
      <vt:lpstr>Symbol</vt:lpstr>
      <vt:lpstr>Times New Roman</vt:lpstr>
      <vt:lpstr>Тема Office</vt:lpstr>
      <vt:lpstr>МБОУ «Маловская СОШ»</vt:lpstr>
      <vt:lpstr>Отчёт по программе антирисковых мер «Повышение уровня оснащения школы»</vt:lpstr>
      <vt:lpstr>Презентация PowerPoint</vt:lpstr>
      <vt:lpstr>Реализованные меры и мероприятия: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Отчёт по антирисковой программе «Внутришкольная система повышения квалификации»</vt:lpstr>
      <vt:lpstr>Цель: создание эффективной внутришкольной системы повышения квалификации через построение индивидуальных образовательных маршрутов педагогов и расширение системы наставничества.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ежегодной августовской конференции были защищены проекты: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Главный</dc:creator>
  <cp:lastModifiedBy>Ольга Киселёва</cp:lastModifiedBy>
  <cp:revision>7</cp:revision>
  <dcterms:created xsi:type="dcterms:W3CDTF">2022-10-06T07:43:34Z</dcterms:created>
  <dcterms:modified xsi:type="dcterms:W3CDTF">2022-10-07T04:37:15Z</dcterms:modified>
</cp:coreProperties>
</file>