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9" r:id="rId4"/>
    <p:sldId id="280" r:id="rId5"/>
    <p:sldId id="264" r:id="rId6"/>
    <p:sldId id="278" r:id="rId7"/>
    <p:sldId id="309" r:id="rId8"/>
    <p:sldId id="282" r:id="rId9"/>
    <p:sldId id="283" r:id="rId10"/>
    <p:sldId id="284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2" r:id="rId20"/>
    <p:sldId id="301" r:id="rId21"/>
    <p:sldId id="303" r:id="rId22"/>
    <p:sldId id="304" r:id="rId23"/>
    <p:sldId id="306" r:id="rId24"/>
    <p:sldId id="320" r:id="rId25"/>
    <p:sldId id="322" r:id="rId26"/>
    <p:sldId id="290" r:id="rId27"/>
    <p:sldId id="307" r:id="rId28"/>
    <p:sldId id="346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6B243F-CB9D-4F88-B55C-343106D05D66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1DCC76-24AD-400A-A68C-B1C85F3643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0670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B08EBB-F9CA-4212-966A-14C727F1F3EC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55E1D2-3532-4EFC-A07B-1557CB2F137C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r>
              <a:rPr lang="ru-RU" sz="1400" smtClean="0"/>
              <a:t>	Такими мы хотим видеть учащихся и выпускников начальной школы. Поэтому основную задачу начальной школы можно сформулировать следующим образом: </a:t>
            </a:r>
            <a:r>
              <a:rPr lang="ru-RU" sz="1400" b="1" smtClean="0"/>
              <a:t>поддерживать и развивать</a:t>
            </a:r>
            <a:r>
              <a:rPr lang="ru-RU" sz="1400" smtClean="0"/>
              <a:t> основные достижения дошкольного периода развития, не прерывая и не подавляя ни одну из линий, </a:t>
            </a:r>
            <a:r>
              <a:rPr lang="ru-RU" sz="1400" b="1" smtClean="0"/>
              <a:t>формировать на этой основе учебную самостоятельность младших школьников</a:t>
            </a:r>
            <a:r>
              <a:rPr lang="ru-RU" sz="1400" smtClean="0"/>
              <a:t>. Достижение этой задачи будет способствовать и успешному учению на следующей ступени. Это возможно, если учебный процесс нацелен на становление </a:t>
            </a:r>
            <a:r>
              <a:rPr lang="ru-RU" sz="1400" b="1" smtClean="0"/>
              <a:t>ученического сообщества</a:t>
            </a:r>
            <a:r>
              <a:rPr lang="ru-RU" sz="1400" smtClean="0"/>
              <a:t> – групп детей, объединяемых и объединяющихся для совместной учебной деятельности.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067D67-ED15-4060-886E-1CB811BBE101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2765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3954A54-84DA-4705-9BB9-325D228B10C6}" type="slidenum">
              <a:rPr lang="ru-RU" sz="1200"/>
              <a:pPr algn="r"/>
              <a:t>3</a:t>
            </a:fld>
            <a:endParaRPr lang="ru-RU" sz="1200"/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	</a:t>
            </a:r>
            <a:endParaRPr lang="ru-RU" b="1" smtClean="0"/>
          </a:p>
          <a:p>
            <a:pPr algn="ctr" eaLnBrk="1" hangingPunct="1">
              <a:spcBef>
                <a:spcPct val="0"/>
              </a:spcBef>
              <a:buClr>
                <a:srgbClr val="FFFFFF"/>
              </a:buClr>
            </a:pPr>
            <a:endParaRPr lang="ru-RU" b="1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D20B8D-753C-4DFD-B37F-E8AFCA4FEA5C}" type="slidenum">
              <a:rPr lang="ru-RU" smtClean="0"/>
              <a:pPr/>
              <a:t>17</a:t>
            </a:fld>
            <a:endParaRPr lang="ru-RU" smtClean="0"/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0133" y="686535"/>
            <a:ext cx="4979337" cy="3428265"/>
          </a:xfrm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0" y="4344135"/>
            <a:ext cx="5487041" cy="4114800"/>
          </a:xfrm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 txBox="1">
            <a:spLocks noGrp="1" noChangeArrowheads="1"/>
          </p:cNvSpPr>
          <p:nvPr/>
        </p:nvSpPr>
        <p:spPr bwMode="auto">
          <a:xfrm>
            <a:off x="3885453" y="8686800"/>
            <a:ext cx="297254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4C87066-CDDB-41AC-8318-8DFAC4146138}" type="slidenum">
              <a:rPr lang="ru-RU" sz="1200"/>
              <a:pPr algn="r"/>
              <a:t>20</a:t>
            </a:fld>
            <a:endParaRPr lang="ru-RU" sz="1200"/>
          </a:p>
        </p:txBody>
      </p:sp>
      <p:sp>
        <p:nvSpPr>
          <p:cNvPr id="197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0133" y="686535"/>
            <a:ext cx="4979337" cy="3428265"/>
          </a:xfrm>
          <a:ln/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0" y="4344135"/>
            <a:ext cx="5487041" cy="4114800"/>
          </a:xfrm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screen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290"/>
            <a:ext cx="914400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714348" y="714356"/>
            <a:ext cx="5072098" cy="1714512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2071670" y="2714620"/>
            <a:ext cx="6786610" cy="2849568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Современный урок </a:t>
            </a:r>
            <a:br>
              <a:rPr lang="ru-RU" sz="4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 контексте ФГОС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785794"/>
            <a:ext cx="5000628" cy="128588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advTm="6974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395288" y="3068638"/>
            <a:ext cx="8424862" cy="3600450"/>
          </a:xfrm>
          <a:prstGeom prst="rect">
            <a:avLst/>
          </a:prstGeom>
          <a:solidFill>
            <a:srgbClr val="CCFFFF"/>
          </a:solidFill>
          <a:ln w="19050" cap="sq">
            <a:solidFill>
              <a:srgbClr val="66FF99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468313" y="549275"/>
            <a:ext cx="8229600" cy="730250"/>
          </a:xfrm>
          <a:prstGeom prst="rect">
            <a:avLst/>
          </a:prstGeom>
          <a:noFill/>
          <a:ln w="28575" cap="sq">
            <a:solidFill>
              <a:srgbClr val="6699FF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/>
            <a:endParaRPr lang="ru-RU" sz="800" b="1">
              <a:solidFill>
                <a:srgbClr val="E80000"/>
              </a:solidFill>
              <a:latin typeface="Arial" charset="0"/>
              <a:cs typeface="Arial" charset="0"/>
            </a:endParaRPr>
          </a:p>
          <a:p>
            <a:pPr marL="457200" indent="-457200">
              <a:buFontTx/>
              <a:buAutoNum type="arabicPeriod"/>
            </a:pPr>
            <a:r>
              <a:rPr lang="ru-RU" sz="2400" b="1">
                <a:solidFill>
                  <a:srgbClr val="E80000"/>
                </a:solidFill>
                <a:latin typeface="Arial" charset="0"/>
                <a:cs typeface="Arial" charset="0"/>
              </a:rPr>
              <a:t>Мотивация к учебной деятельности</a:t>
            </a:r>
            <a:r>
              <a:rPr lang="ru-RU" sz="2400" b="1">
                <a:solidFill>
                  <a:srgbClr val="E80000"/>
                </a:solidFill>
                <a:latin typeface="Arial" charset="0"/>
              </a:rPr>
              <a:t> </a:t>
            </a:r>
            <a:r>
              <a:rPr lang="ru-RU" sz="2400" b="1">
                <a:solidFill>
                  <a:srgbClr val="E80000"/>
                </a:solidFill>
                <a:latin typeface="Arial" charset="0"/>
                <a:cs typeface="Times New Roman" pitchFamily="18" charset="0"/>
              </a:rPr>
              <a:t>(1–2 </a:t>
            </a:r>
            <a:r>
              <a:rPr lang="ru-RU" sz="2400" b="1">
                <a:solidFill>
                  <a:srgbClr val="E80000"/>
                </a:solidFill>
                <a:latin typeface="Arial" charset="0"/>
              </a:rPr>
              <a:t>мин</a:t>
            </a:r>
            <a:r>
              <a:rPr lang="ru-RU" sz="2400" b="1">
                <a:solidFill>
                  <a:srgbClr val="E80000"/>
                </a:solidFill>
                <a:latin typeface="Arial" charset="0"/>
                <a:cs typeface="Times New Roman" pitchFamily="18" charset="0"/>
              </a:rPr>
              <a:t>)</a:t>
            </a:r>
            <a:r>
              <a:rPr lang="ru-RU" sz="2400">
                <a:latin typeface="Arial" charset="0"/>
              </a:rPr>
              <a:t> </a:t>
            </a:r>
          </a:p>
          <a:p>
            <a:pPr marL="457200" indent="-457200"/>
            <a:endParaRPr lang="ru-RU" sz="800">
              <a:latin typeface="Arial" charset="0"/>
            </a:endParaRP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468313" y="1700213"/>
            <a:ext cx="8229600" cy="1098550"/>
          </a:xfrm>
          <a:prstGeom prst="rect">
            <a:avLst/>
          </a:prstGeom>
          <a:solidFill>
            <a:srgbClr val="FFFFE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100000"/>
              </a:spcBef>
            </a:pPr>
            <a:r>
              <a:rPr lang="ru-RU" sz="2000" b="1">
                <a:latin typeface="Arial" charset="0"/>
                <a:cs typeface="Arial" charset="0"/>
              </a:rPr>
              <a:t>Цель</a:t>
            </a:r>
            <a:r>
              <a:rPr lang="ru-RU" sz="2000" b="1">
                <a:latin typeface="Arial" charset="0"/>
              </a:rPr>
              <a:t> этапа:</a:t>
            </a:r>
            <a:endParaRPr lang="ru-RU" sz="2000">
              <a:latin typeface="Arial" charset="0"/>
            </a:endParaRPr>
          </a:p>
          <a:p>
            <a:pPr>
              <a:spcBef>
                <a:spcPct val="30000"/>
              </a:spcBef>
            </a:pPr>
            <a:r>
              <a:rPr lang="ru-RU" sz="2000">
                <a:latin typeface="Arial" charset="0"/>
                <a:cs typeface="Arial" charset="0"/>
              </a:rPr>
              <a:t>включение учащихся в учебную деятельность </a:t>
            </a:r>
            <a:r>
              <a:rPr lang="ru-RU" sz="2000">
                <a:latin typeface="Arial" charset="0"/>
              </a:rPr>
              <a:t>н</a:t>
            </a:r>
            <a:r>
              <a:rPr lang="ru-RU" sz="2000">
                <a:latin typeface="Arial" charset="0"/>
                <a:cs typeface="Arial" charset="0"/>
              </a:rPr>
              <a:t>а личностно значимом уровне.</a:t>
            </a:r>
            <a:endParaRPr lang="ru-RU"/>
          </a:p>
        </p:txBody>
      </p:sp>
      <p:pic>
        <p:nvPicPr>
          <p:cNvPr id="70661" name="Picture 5" descr="Peterson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/>
          <a:stretch>
            <a:fillRect/>
          </a:stretch>
        </p:blipFill>
        <p:spPr bwMode="auto">
          <a:xfrm>
            <a:off x="755650" y="3500438"/>
            <a:ext cx="2322513" cy="271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3276600" y="3500438"/>
            <a:ext cx="5616575" cy="30067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355600" indent="-355600">
              <a:spcBef>
                <a:spcPct val="90000"/>
              </a:spcBef>
            </a:pPr>
            <a:r>
              <a:rPr lang="ru-RU" sz="2400" b="1">
                <a:solidFill>
                  <a:srgbClr val="0033CC"/>
                </a:solidFill>
                <a:latin typeface="Arial" charset="0"/>
              </a:rPr>
              <a:t>1.</a:t>
            </a:r>
            <a:r>
              <a:rPr lang="ru-RU" sz="2400" b="1">
                <a:latin typeface="Arial" charset="0"/>
              </a:rPr>
              <a:t> Знаю что значит уметь учиться</a:t>
            </a:r>
          </a:p>
          <a:p>
            <a:pPr marL="355600" indent="-355600">
              <a:spcBef>
                <a:spcPct val="105000"/>
              </a:spcBef>
            </a:pPr>
            <a:endParaRPr lang="ru-RU" sz="1600" b="1" i="1">
              <a:latin typeface="Arial" charset="0"/>
            </a:endParaRPr>
          </a:p>
          <a:p>
            <a:pPr marL="355600" indent="-355600"/>
            <a:r>
              <a:rPr lang="ru-RU" sz="1600" b="1" i="1">
                <a:latin typeface="Arial" charset="0"/>
              </a:rPr>
              <a:t>    </a:t>
            </a:r>
          </a:p>
          <a:p>
            <a:pPr marL="355600" indent="-355600"/>
            <a:r>
              <a:rPr lang="ru-RU" sz="1600" b="1" i="1">
                <a:latin typeface="Arial" charset="0"/>
              </a:rPr>
              <a:t> </a:t>
            </a:r>
          </a:p>
          <a:p>
            <a:pPr marL="355600" indent="-355600"/>
            <a:r>
              <a:rPr lang="ru-RU" sz="1600" b="1" i="1">
                <a:latin typeface="Arial" charset="0"/>
              </a:rPr>
              <a:t>             </a:t>
            </a:r>
            <a:r>
              <a:rPr lang="ru-RU" sz="1600" b="1">
                <a:solidFill>
                  <a:srgbClr val="009999"/>
                </a:solidFill>
                <a:latin typeface="Arial" charset="0"/>
              </a:rPr>
              <a:t>(</a:t>
            </a:r>
            <a:r>
              <a:rPr lang="ru-RU" sz="1600" b="1" i="1">
                <a:solidFill>
                  <a:srgbClr val="009999"/>
                </a:solidFill>
                <a:latin typeface="Arial" charset="0"/>
              </a:rPr>
              <a:t>норма учебной деятельности</a:t>
            </a:r>
            <a:r>
              <a:rPr lang="ru-RU" sz="1600" b="1">
                <a:solidFill>
                  <a:srgbClr val="009999"/>
                </a:solidFill>
                <a:latin typeface="Arial" charset="0"/>
              </a:rPr>
              <a:t>)</a:t>
            </a:r>
          </a:p>
          <a:p>
            <a:pPr marL="355600" indent="-355600">
              <a:spcBef>
                <a:spcPct val="30000"/>
              </a:spcBef>
            </a:pPr>
            <a:r>
              <a:rPr lang="ru-RU" sz="2400" b="1">
                <a:solidFill>
                  <a:schemeClr val="accent2"/>
                </a:solidFill>
                <a:latin typeface="Arial" charset="0"/>
              </a:rPr>
              <a:t>2.</a:t>
            </a:r>
            <a:r>
              <a:rPr lang="ru-RU" sz="2400" b="1">
                <a:latin typeface="Arial" charset="0"/>
              </a:rPr>
              <a:t> Хочу учиться</a:t>
            </a:r>
            <a:endParaRPr lang="ru-RU" sz="2400" b="1">
              <a:solidFill>
                <a:srgbClr val="FF0000"/>
              </a:solidFill>
              <a:latin typeface="Arial" charset="0"/>
            </a:endParaRPr>
          </a:p>
          <a:p>
            <a:pPr marL="355600" indent="-355600">
              <a:spcBef>
                <a:spcPct val="20000"/>
              </a:spcBef>
            </a:pPr>
            <a:r>
              <a:rPr lang="ru-RU" sz="2400" b="1">
                <a:solidFill>
                  <a:srgbClr val="0033CC"/>
                </a:solidFill>
                <a:latin typeface="Arial" charset="0"/>
              </a:rPr>
              <a:t>3.</a:t>
            </a:r>
            <a:r>
              <a:rPr lang="ru-RU" sz="2400" b="1">
                <a:latin typeface="Arial" charset="0"/>
              </a:rPr>
              <a:t> Могу учиться </a:t>
            </a:r>
            <a:r>
              <a:rPr lang="ru-RU" sz="1800" b="1">
                <a:solidFill>
                  <a:srgbClr val="009999"/>
                </a:solidFill>
                <a:latin typeface="Arial" charset="0"/>
              </a:rPr>
              <a:t>(</a:t>
            </a:r>
            <a:r>
              <a:rPr lang="ru-RU" sz="1800" b="1" i="1">
                <a:solidFill>
                  <a:srgbClr val="009999"/>
                </a:solidFill>
                <a:latin typeface="Arial" charset="0"/>
              </a:rPr>
              <a:t>содержательные рамки</a:t>
            </a:r>
            <a:r>
              <a:rPr lang="ru-RU" sz="1800" b="1">
                <a:solidFill>
                  <a:srgbClr val="009999"/>
                </a:solidFill>
                <a:latin typeface="Arial" charset="0"/>
              </a:rPr>
              <a:t>)</a:t>
            </a:r>
          </a:p>
          <a:p>
            <a:pPr marL="355600" indent="-355600">
              <a:spcBef>
                <a:spcPct val="10000"/>
              </a:spcBef>
            </a:pPr>
            <a:r>
              <a:rPr lang="ru-RU" sz="2400" b="1">
                <a:solidFill>
                  <a:srgbClr val="0033CC"/>
                </a:solidFill>
                <a:latin typeface="Arial" charset="0"/>
              </a:rPr>
              <a:t>4.</a:t>
            </a:r>
            <a:r>
              <a:rPr lang="ru-RU" sz="2400" b="1">
                <a:latin typeface="Arial" charset="0"/>
              </a:rPr>
              <a:t> Зачем мне надо учиться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716463" y="4005263"/>
            <a:ext cx="2208212" cy="793750"/>
            <a:chOff x="1852" y="255"/>
            <a:chExt cx="2115" cy="681"/>
          </a:xfrm>
        </p:grpSpPr>
        <p:pic>
          <p:nvPicPr>
            <p:cNvPr id="70664" name="Picture 8" descr="Peterson1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61" y="255"/>
              <a:ext cx="906" cy="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665" name="Picture 9" descr="Peterson1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52" y="256"/>
              <a:ext cx="907" cy="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285720" y="214290"/>
            <a:ext cx="8429684" cy="6643711"/>
          </a:xfrm>
          <a:prstGeom prst="rect">
            <a:avLst/>
          </a:prstGeom>
          <a:solidFill>
            <a:srgbClr val="CCFFFF"/>
          </a:solidFill>
          <a:ln w="19050" cap="sq">
            <a:solidFill>
              <a:srgbClr val="66FF99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5779" name="Picture 3" descr="Peterson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4652963"/>
            <a:ext cx="1441450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3635375" y="836613"/>
            <a:ext cx="5292725" cy="4270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ru-RU" sz="2200" b="1">
                <a:solidFill>
                  <a:srgbClr val="0033CC"/>
                </a:solidFill>
                <a:latin typeface="Arial" charset="0"/>
              </a:rPr>
              <a:t>1.</a:t>
            </a:r>
            <a:r>
              <a:rPr lang="ru-RU" sz="2200" b="1">
                <a:latin typeface="Arial" charset="0"/>
              </a:rPr>
              <a:t>  Актуализация </a:t>
            </a:r>
            <a:r>
              <a:rPr lang="ru-RU" sz="2200" b="1" u="sng">
                <a:latin typeface="Arial" charset="0"/>
              </a:rPr>
              <a:t>необходимых</a:t>
            </a:r>
            <a:r>
              <a:rPr lang="ru-RU" sz="2200" b="1">
                <a:latin typeface="Arial" charset="0"/>
              </a:rPr>
              <a:t> ЗУН</a:t>
            </a:r>
            <a:endParaRPr lang="ru-RU" sz="2200">
              <a:latin typeface="Arial" charset="0"/>
            </a:endParaRPr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3708400" y="3213100"/>
            <a:ext cx="5292725" cy="4270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ru-RU" sz="2200" b="1">
                <a:solidFill>
                  <a:srgbClr val="0033CC"/>
                </a:solidFill>
                <a:latin typeface="Arial" charset="0"/>
              </a:rPr>
              <a:t>3.</a:t>
            </a:r>
            <a:r>
              <a:rPr lang="ru-RU" sz="2200" b="1">
                <a:latin typeface="Arial" charset="0"/>
              </a:rPr>
              <a:t>  Пробное учебное действие</a:t>
            </a:r>
            <a:endParaRPr lang="ru-RU" sz="2200">
              <a:latin typeface="Arial" charset="0"/>
            </a:endParaRPr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3775075" y="5300663"/>
            <a:ext cx="5292725" cy="4270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ru-RU" sz="2200" b="1">
                <a:solidFill>
                  <a:srgbClr val="0033CC"/>
                </a:solidFill>
                <a:latin typeface="Arial" charset="0"/>
              </a:rPr>
              <a:t>4.</a:t>
            </a:r>
            <a:r>
              <a:rPr lang="ru-RU" sz="2200" b="1">
                <a:latin typeface="Arial" charset="0"/>
              </a:rPr>
              <a:t>  Фиксация затруднения</a:t>
            </a:r>
            <a:endParaRPr lang="ru-RU" sz="2200">
              <a:latin typeface="Arial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39750" y="476250"/>
            <a:ext cx="3024188" cy="1655763"/>
            <a:chOff x="295" y="300"/>
            <a:chExt cx="2086" cy="1134"/>
          </a:xfrm>
        </p:grpSpPr>
        <p:pic>
          <p:nvPicPr>
            <p:cNvPr id="75788" name="Picture 8" descr="Peterson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5" y="300"/>
              <a:ext cx="907" cy="1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5789" name="Picture 9" descr="Peterson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74" y="300"/>
              <a:ext cx="907" cy="1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468313" y="2636838"/>
            <a:ext cx="3167062" cy="1655762"/>
            <a:chOff x="295" y="1661"/>
            <a:chExt cx="2086" cy="1134"/>
          </a:xfrm>
        </p:grpSpPr>
        <p:pic>
          <p:nvPicPr>
            <p:cNvPr id="75786" name="Picture 11" descr="Peterson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74" y="1661"/>
              <a:ext cx="907" cy="1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5787" name="Picture 12" descr="Peterson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5" y="1661"/>
              <a:ext cx="907" cy="1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5785" name="Text Box 13"/>
          <p:cNvSpPr txBox="1">
            <a:spLocks noChangeArrowheads="1"/>
          </p:cNvSpPr>
          <p:nvPr/>
        </p:nvSpPr>
        <p:spPr bwMode="auto">
          <a:xfrm>
            <a:off x="3665538" y="1616075"/>
            <a:ext cx="5292725" cy="4270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ru-RU" sz="2200" b="1">
                <a:solidFill>
                  <a:srgbClr val="0033CC"/>
                </a:solidFill>
                <a:latin typeface="Arial" charset="0"/>
              </a:rPr>
              <a:t>2.</a:t>
            </a:r>
            <a:r>
              <a:rPr lang="ru-RU" sz="2200" b="1">
                <a:latin typeface="Arial" charset="0"/>
              </a:rPr>
              <a:t>  Обобщение ЗУН</a:t>
            </a:r>
            <a:endParaRPr lang="ru-RU" sz="22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3"/>
          <p:cNvSpPr txBox="1">
            <a:spLocks noChangeArrowheads="1"/>
          </p:cNvSpPr>
          <p:nvPr/>
        </p:nvSpPr>
        <p:spPr bwMode="auto">
          <a:xfrm>
            <a:off x="250825" y="765175"/>
            <a:ext cx="84978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70200" indent="-2870200"/>
            <a:r>
              <a:rPr lang="ru-RU" sz="2800" b="1">
                <a:solidFill>
                  <a:schemeClr val="accent2"/>
                </a:solidFill>
                <a:latin typeface="Tahoma" pitchFamily="34" charset="0"/>
              </a:rPr>
              <a:t>Затруднение</a:t>
            </a:r>
            <a:r>
              <a:rPr lang="ru-RU" sz="2800" b="1">
                <a:solidFill>
                  <a:srgbClr val="CC6600"/>
                </a:solidFill>
                <a:latin typeface="Tahoma" pitchFamily="34" charset="0"/>
              </a:rPr>
              <a:t> </a:t>
            </a:r>
            <a:r>
              <a:rPr lang="ru-RU" sz="2800" b="1">
                <a:latin typeface="Tahoma" pitchFamily="34" charset="0"/>
              </a:rPr>
              <a:t>– фиксация того, что </a:t>
            </a:r>
            <a:r>
              <a:rPr lang="ru-RU" sz="2800" b="1">
                <a:solidFill>
                  <a:srgbClr val="FF3300"/>
                </a:solidFill>
                <a:latin typeface="Tahoma" pitchFamily="34" charset="0"/>
              </a:rPr>
              <a:t>я не могу</a:t>
            </a:r>
            <a:r>
              <a:rPr lang="ru-RU" sz="2800" b="1">
                <a:latin typeface="Tahoma" pitchFamily="34" charset="0"/>
              </a:rPr>
              <a:t> что-то сделать.</a:t>
            </a:r>
            <a:r>
              <a:rPr lang="ru-RU" sz="2400" b="1">
                <a:latin typeface="Tahoma" pitchFamily="34" charset="0"/>
              </a:rPr>
              <a:t> </a:t>
            </a:r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250825" y="5373688"/>
            <a:ext cx="76327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chemeClr val="accent2"/>
                </a:solidFill>
                <a:latin typeface="Tahoma" pitchFamily="34" charset="0"/>
              </a:rPr>
              <a:t>Фиксация невозможности получить</a:t>
            </a:r>
            <a:r>
              <a:rPr lang="ru-RU" sz="2800" b="1">
                <a:latin typeface="Tahoma" pitchFamily="34" charset="0"/>
              </a:rPr>
              <a:t> </a:t>
            </a:r>
          </a:p>
        </p:txBody>
      </p:sp>
      <p:sp>
        <p:nvSpPr>
          <p:cNvPr id="77828" name="Text Box 3"/>
          <p:cNvSpPr txBox="1">
            <a:spLocks noChangeArrowheads="1"/>
          </p:cNvSpPr>
          <p:nvPr/>
        </p:nvSpPr>
        <p:spPr bwMode="auto">
          <a:xfrm>
            <a:off x="2987675" y="5876925"/>
            <a:ext cx="6156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chemeClr val="accent2"/>
                </a:solidFill>
                <a:latin typeface="Tahoma" pitchFamily="34" charset="0"/>
              </a:rPr>
              <a:t>запланированный результат.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3492500" y="2205038"/>
            <a:ext cx="2232025" cy="2593975"/>
            <a:chOff x="2592" y="1021"/>
            <a:chExt cx="1441" cy="1816"/>
          </a:xfrm>
        </p:grpSpPr>
        <p:pic>
          <p:nvPicPr>
            <p:cNvPr id="77833" name="Picture 4" descr="06"/>
            <p:cNvPicPr>
              <a:picLocks noChangeAspect="1" noChangeArrowheads="1"/>
            </p:cNvPicPr>
            <p:nvPr/>
          </p:nvPicPr>
          <p:blipFill>
            <a:blip r:embed="rId2" cstate="print">
              <a:lum bright="-12000" contrast="12000"/>
            </a:blip>
            <a:srcRect/>
            <a:stretch>
              <a:fillRect/>
            </a:stretch>
          </p:blipFill>
          <p:spPr bwMode="auto">
            <a:xfrm>
              <a:off x="2744" y="1125"/>
              <a:ext cx="1107" cy="1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2767" y="1054"/>
              <a:ext cx="1051" cy="281"/>
            </a:xfrm>
            <a:prstGeom prst="rect">
              <a:avLst/>
            </a:prstGeom>
            <a:solidFill>
              <a:srgbClr val="66FF66"/>
            </a:solidFill>
            <a:ln w="28575">
              <a:solidFill>
                <a:srgbClr val="66FF66"/>
              </a:solidFill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1800">
                  <a:solidFill>
                    <a:srgbClr val="E91B4C"/>
                  </a:solidFill>
                  <a:latin typeface="Franklin Gothic Heavy" pitchFamily="34" charset="0"/>
                </a:rPr>
                <a:t>ЗАТРУДНЕНИЕ</a:t>
              </a:r>
              <a:endParaRPr lang="ru-RU" sz="1600">
                <a:solidFill>
                  <a:srgbClr val="E91B4C"/>
                </a:solidFill>
                <a:latin typeface="Franklin Gothic Heavy" pitchFamily="34" charset="0"/>
              </a:endParaRPr>
            </a:p>
          </p:txBody>
        </p:sp>
        <p:grpSp>
          <p:nvGrpSpPr>
            <p:cNvPr id="3" name="Group 38"/>
            <p:cNvGrpSpPr>
              <a:grpSpLocks/>
            </p:cNvGrpSpPr>
            <p:nvPr/>
          </p:nvGrpSpPr>
          <p:grpSpPr bwMode="auto">
            <a:xfrm>
              <a:off x="2592" y="2432"/>
              <a:ext cx="1441" cy="405"/>
              <a:chOff x="2667" y="2264"/>
              <a:chExt cx="1441" cy="405"/>
            </a:xfrm>
          </p:grpSpPr>
          <p:pic>
            <p:nvPicPr>
              <p:cNvPr id="77838" name="AutoShape 3"/>
              <p:cNvPicPr>
                <a:picLocks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709" y="2264"/>
                <a:ext cx="1252" cy="4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7839" name="Text Box 21"/>
              <p:cNvSpPr txBox="1">
                <a:spLocks noChangeArrowheads="1"/>
              </p:cNvSpPr>
              <p:nvPr/>
            </p:nvSpPr>
            <p:spPr bwMode="auto">
              <a:xfrm>
                <a:off x="2667" y="2306"/>
                <a:ext cx="1441" cy="3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1588" lvl="1" algn="ctr">
                  <a:spcAft>
                    <a:spcPts val="1000"/>
                  </a:spcAft>
                </a:pPr>
                <a:r>
                  <a:rPr lang="ru-RU" sz="2000" b="1">
                    <a:solidFill>
                      <a:srgbClr val="EA005F"/>
                    </a:solidFill>
                    <a:latin typeface="Tahoma" pitchFamily="34" charset="0"/>
                    <a:cs typeface="Tahoma" pitchFamily="34" charset="0"/>
                  </a:rPr>
                  <a:t>Я НЕ МОГУ…</a:t>
                </a:r>
              </a:p>
            </p:txBody>
          </p:sp>
        </p:grpSp>
      </p:grp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0" y="0"/>
            <a:ext cx="9075738" cy="6861175"/>
            <a:chOff x="6" y="1"/>
            <a:chExt cx="5717" cy="4322"/>
          </a:xfrm>
        </p:grpSpPr>
        <p:sp>
          <p:nvSpPr>
            <p:cNvPr id="77831" name="Rectangle 5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77832" name="Rectangle 6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395288" y="404813"/>
            <a:ext cx="8353425" cy="533400"/>
          </a:xfrm>
          <a:prstGeom prst="rect">
            <a:avLst/>
          </a:prstGeom>
          <a:noFill/>
          <a:ln w="28575">
            <a:solidFill>
              <a:srgbClr val="6699FF"/>
            </a:solidFill>
            <a:miter lim="800000"/>
            <a:headEnd/>
            <a:tailEnd/>
          </a:ln>
        </p:spPr>
        <p:txBody>
          <a:bodyPr anchor="ctr"/>
          <a:lstStyle/>
          <a:p>
            <a:pPr algn="just">
              <a:spcBef>
                <a:spcPct val="30000"/>
              </a:spcBef>
            </a:pPr>
            <a:r>
              <a:rPr lang="ru-RU" b="1" dirty="0" smtClean="0">
                <a:solidFill>
                  <a:srgbClr val="E80000"/>
                </a:solidFill>
                <a:latin typeface="Arial" charset="0"/>
              </a:rPr>
              <a:t>2. </a:t>
            </a:r>
            <a:r>
              <a:rPr lang="ru-RU" b="1" dirty="0">
                <a:solidFill>
                  <a:srgbClr val="E80000"/>
                </a:solidFill>
                <a:latin typeface="Arial" charset="0"/>
                <a:cs typeface="Arial" charset="0"/>
              </a:rPr>
              <a:t>Выявление места и причины затруднения (3–4 мин)</a:t>
            </a:r>
            <a:endParaRPr lang="ru-RU" sz="2400" b="1" dirty="0">
              <a:solidFill>
                <a:srgbClr val="E80000"/>
              </a:solidFill>
              <a:latin typeface="Arial" charset="0"/>
            </a:endParaRPr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395288" y="1341438"/>
            <a:ext cx="8424862" cy="806450"/>
          </a:xfrm>
          <a:prstGeom prst="rect">
            <a:avLst/>
          </a:prstGeom>
          <a:solidFill>
            <a:srgbClr val="FFFFD9"/>
          </a:solidFill>
          <a:ln w="12700" cap="sq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ru-RU" sz="2000" b="1">
                <a:latin typeface="Arial" charset="0"/>
                <a:cs typeface="Arial" charset="0"/>
              </a:rPr>
              <a:t>Цель этапа:</a:t>
            </a:r>
          </a:p>
          <a:p>
            <a:pPr>
              <a:spcBef>
                <a:spcPct val="30000"/>
              </a:spcBef>
            </a:pPr>
            <a:r>
              <a:rPr lang="ru-RU" sz="2000">
                <a:latin typeface="Arial" charset="0"/>
                <a:cs typeface="Arial" charset="0"/>
              </a:rPr>
              <a:t>выявление и фиксация места и причины затруднения. </a:t>
            </a:r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468313" y="2781300"/>
            <a:ext cx="8280400" cy="3600450"/>
          </a:xfrm>
          <a:prstGeom prst="rect">
            <a:avLst/>
          </a:prstGeom>
          <a:solidFill>
            <a:srgbClr val="CCFFFF"/>
          </a:solidFill>
          <a:ln w="19050" cap="sq">
            <a:solidFill>
              <a:srgbClr val="66FF99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3563938" y="2997200"/>
            <a:ext cx="4968875" cy="33543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44500" indent="-444500"/>
            <a:r>
              <a:rPr lang="ru-RU" b="1">
                <a:solidFill>
                  <a:schemeClr val="accent2"/>
                </a:solidFill>
                <a:latin typeface="Arial" charset="0"/>
              </a:rPr>
              <a:t>1.</a:t>
            </a:r>
            <a:r>
              <a:rPr lang="ru-RU" b="1">
                <a:latin typeface="Arial" charset="0"/>
              </a:rPr>
              <a:t> Перестаю действовать – </a:t>
            </a:r>
          </a:p>
          <a:p>
            <a:pPr marL="444500" indent="-444500"/>
            <a:r>
              <a:rPr lang="ru-RU" b="1">
                <a:latin typeface="Arial" charset="0"/>
              </a:rPr>
              <a:t>    начинаю думать.</a:t>
            </a:r>
          </a:p>
          <a:p>
            <a:pPr marL="444500" indent="-444500">
              <a:spcBef>
                <a:spcPct val="50000"/>
              </a:spcBef>
            </a:pPr>
            <a:r>
              <a:rPr lang="ru-RU" b="1">
                <a:solidFill>
                  <a:schemeClr val="accent2"/>
                </a:solidFill>
                <a:latin typeface="Arial" charset="0"/>
              </a:rPr>
              <a:t>2.</a:t>
            </a:r>
            <a:r>
              <a:rPr lang="ru-RU" b="1">
                <a:latin typeface="Arial" charset="0"/>
              </a:rPr>
              <a:t> Что я делал, какие знания  применял?</a:t>
            </a:r>
          </a:p>
          <a:p>
            <a:pPr marL="444500" indent="-444500">
              <a:spcBef>
                <a:spcPct val="40000"/>
              </a:spcBef>
            </a:pPr>
            <a:r>
              <a:rPr lang="ru-RU" b="1">
                <a:solidFill>
                  <a:schemeClr val="accent2"/>
                </a:solidFill>
                <a:latin typeface="Arial" charset="0"/>
              </a:rPr>
              <a:t>3.</a:t>
            </a:r>
            <a:r>
              <a:rPr lang="ru-RU" b="1">
                <a:latin typeface="Arial" charset="0"/>
              </a:rPr>
              <a:t>  Где возникло затруднение?</a:t>
            </a:r>
          </a:p>
          <a:p>
            <a:pPr marL="444500" indent="-444500" algn="just"/>
            <a:r>
              <a:rPr lang="ru-RU" b="1">
                <a:latin typeface="Arial" charset="0"/>
              </a:rPr>
              <a:t>		       </a:t>
            </a:r>
            <a:r>
              <a:rPr lang="ru-RU" b="1">
                <a:solidFill>
                  <a:srgbClr val="009999"/>
                </a:solidFill>
                <a:latin typeface="Arial" charset="0"/>
              </a:rPr>
              <a:t>(</a:t>
            </a:r>
            <a:r>
              <a:rPr lang="ru-RU" b="1" i="1">
                <a:solidFill>
                  <a:srgbClr val="009999"/>
                </a:solidFill>
                <a:latin typeface="Arial" charset="0"/>
              </a:rPr>
              <a:t>место</a:t>
            </a:r>
            <a:r>
              <a:rPr lang="ru-RU" b="1">
                <a:solidFill>
                  <a:srgbClr val="009999"/>
                </a:solidFill>
                <a:latin typeface="Arial" charset="0"/>
              </a:rPr>
              <a:t>)</a:t>
            </a:r>
          </a:p>
          <a:p>
            <a:pPr marL="444500" indent="-444500">
              <a:spcBef>
                <a:spcPct val="40000"/>
              </a:spcBef>
            </a:pPr>
            <a:r>
              <a:rPr lang="ru-RU" b="1">
                <a:solidFill>
                  <a:schemeClr val="accent2"/>
                </a:solidFill>
                <a:latin typeface="Arial" charset="0"/>
              </a:rPr>
              <a:t>4.</a:t>
            </a:r>
            <a:r>
              <a:rPr lang="ru-RU" b="1">
                <a:latin typeface="Arial" charset="0"/>
              </a:rPr>
              <a:t>  Почему оно возникло?</a:t>
            </a:r>
          </a:p>
          <a:p>
            <a:pPr marL="444500" indent="-444500"/>
            <a:r>
              <a:rPr lang="ru-RU" b="1">
                <a:latin typeface="Arial" charset="0"/>
              </a:rPr>
              <a:t>                 </a:t>
            </a:r>
            <a:r>
              <a:rPr lang="ru-RU" b="1">
                <a:solidFill>
                  <a:srgbClr val="009999"/>
                </a:solidFill>
                <a:latin typeface="Arial" charset="0"/>
              </a:rPr>
              <a:t>(</a:t>
            </a:r>
            <a:r>
              <a:rPr lang="ru-RU" b="1" i="1">
                <a:solidFill>
                  <a:srgbClr val="009999"/>
                </a:solidFill>
                <a:latin typeface="Arial" charset="0"/>
              </a:rPr>
              <a:t>причина</a:t>
            </a:r>
            <a:r>
              <a:rPr lang="ru-RU" b="1">
                <a:solidFill>
                  <a:srgbClr val="009999"/>
                </a:solidFill>
                <a:latin typeface="Arial" charset="0"/>
              </a:rPr>
              <a:t>)</a:t>
            </a:r>
          </a:p>
        </p:txBody>
      </p:sp>
      <p:pic>
        <p:nvPicPr>
          <p:cNvPr id="78854" name="Picture 6" descr="Peterson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3213100"/>
            <a:ext cx="2428875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07"/>
          <p:cNvPicPr>
            <a:picLocks noChangeAspect="1" noChangeArrowheads="1"/>
          </p:cNvPicPr>
          <p:nvPr/>
        </p:nvPicPr>
        <p:blipFill>
          <a:blip r:embed="rId2" cstate="print">
            <a:lum bright="-30000" contrast="72000"/>
          </a:blip>
          <a:srcRect/>
          <a:stretch>
            <a:fillRect/>
          </a:stretch>
        </p:blipFill>
        <p:spPr bwMode="auto">
          <a:xfrm>
            <a:off x="3347864" y="1484784"/>
            <a:ext cx="2452162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6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/>
            <a:contourClr>
              <a:srgbClr val="FFFFFF"/>
            </a:contourClr>
          </a:sp3d>
        </p:spPr>
      </p:pic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3275856" y="4509120"/>
            <a:ext cx="2571768" cy="616799"/>
          </a:xfrm>
          <a:prstGeom prst="round2DiagRect">
            <a:avLst>
              <a:gd name="adj1" fmla="val 32392"/>
              <a:gd name="adj2" fmla="val 0"/>
            </a:avLst>
          </a:prstGeom>
          <a:solidFill>
            <a:srgbClr val="FFFF99"/>
          </a:solidFill>
          <a:ln w="57150">
            <a:solidFill>
              <a:srgbClr val="009900"/>
            </a:solidFill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1588" lvl="1">
              <a:spcAft>
                <a:spcPts val="1000"/>
              </a:spcAft>
              <a:defRPr/>
            </a:pPr>
            <a:r>
              <a:rPr lang="ru-RU" b="1" dirty="0">
                <a:solidFill>
                  <a:srgbClr val="EA005F"/>
                </a:solidFill>
                <a:latin typeface="Tahoma" pitchFamily="34" charset="0"/>
                <a:cs typeface="Tahoma" pitchFamily="34" charset="0"/>
              </a:rPr>
              <a:t>Я НЕ ЗНАЮ</a:t>
            </a:r>
          </a:p>
        </p:txBody>
      </p:sp>
      <p:pic>
        <p:nvPicPr>
          <p:cNvPr id="6" name="Рисунок 5" descr="Peterson8"/>
          <p:cNvPicPr>
            <a:picLocks noChangeAspect="1" noChangeArrowheads="1"/>
          </p:cNvPicPr>
          <p:nvPr/>
        </p:nvPicPr>
        <p:blipFill>
          <a:blip r:embed="rId3" cstate="print">
            <a:lum bright="-19000" contrast="58000"/>
          </a:blip>
          <a:srcRect/>
          <a:stretch>
            <a:fillRect/>
          </a:stretch>
        </p:blipFill>
        <p:spPr bwMode="auto">
          <a:xfrm>
            <a:off x="6228184" y="1412776"/>
            <a:ext cx="2520280" cy="3214709"/>
          </a:xfrm>
          <a:prstGeom prst="rect">
            <a:avLst/>
          </a:prstGeom>
          <a:noFill/>
          <a:ln w="88900">
            <a:solidFill>
              <a:srgbClr val="66FFFF"/>
            </a:solidFill>
            <a:miter lim="800000"/>
            <a:headEnd/>
            <a:tailEnd/>
          </a:ln>
          <a:effectLst>
            <a:outerShdw blurRad="54991" dist="17780" dir="5400000" algn="ctr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</p:pic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6156176" y="4509120"/>
            <a:ext cx="2571768" cy="626500"/>
          </a:xfrm>
          <a:prstGeom prst="round2DiagRect">
            <a:avLst>
              <a:gd name="adj1" fmla="val 32392"/>
              <a:gd name="adj2" fmla="val 0"/>
            </a:avLst>
          </a:prstGeom>
          <a:solidFill>
            <a:srgbClr val="FFFF99"/>
          </a:solidFill>
          <a:ln w="57150">
            <a:solidFill>
              <a:srgbClr val="009900"/>
            </a:solidFill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1588" lvl="1" fontAlgn="auto">
              <a:spcBef>
                <a:spcPts val="0"/>
              </a:spcBef>
              <a:spcAft>
                <a:spcPts val="1000"/>
              </a:spcAft>
              <a:defRPr/>
            </a:pPr>
            <a:r>
              <a:rPr lang="ru-RU" b="1" dirty="0">
                <a:solidFill>
                  <a:srgbClr val="EA005F"/>
                </a:solidFill>
                <a:latin typeface="Tahoma" pitchFamily="34" charset="0"/>
                <a:cs typeface="Tahoma" pitchFamily="34" charset="0"/>
              </a:rPr>
              <a:t> УЗНАТЬ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275856" y="1340768"/>
            <a:ext cx="2572338" cy="504056"/>
          </a:xfrm>
          <a:prstGeom prst="rect">
            <a:avLst/>
          </a:prstGeom>
          <a:solidFill>
            <a:srgbClr val="66FF66"/>
          </a:solidFill>
          <a:ln w="28575">
            <a:solidFill>
              <a:srgbClr val="66FF66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300" dirty="0">
                <a:solidFill>
                  <a:srgbClr val="E91B4C"/>
                </a:solidFill>
                <a:latin typeface="Franklin Gothic Heavy" pitchFamily="34" charset="0"/>
                <a:cs typeface="Arial" charset="0"/>
              </a:rPr>
              <a:t>ПРИЧИНА</a:t>
            </a:r>
          </a:p>
        </p:txBody>
      </p:sp>
      <p:sp>
        <p:nvSpPr>
          <p:cNvPr id="10" name="Oval 36"/>
          <p:cNvSpPr>
            <a:spLocks noChangeArrowheads="1"/>
          </p:cNvSpPr>
          <p:nvPr/>
        </p:nvSpPr>
        <p:spPr bwMode="auto">
          <a:xfrm>
            <a:off x="5148064" y="4653136"/>
            <a:ext cx="428628" cy="428628"/>
          </a:xfrm>
          <a:prstGeom prst="ellipse">
            <a:avLst/>
          </a:prstGeom>
          <a:solidFill>
            <a:srgbClr val="FF0066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  <a:latin typeface="Comic Sans MS" pitchFamily="66" charset="0"/>
                <a:cs typeface="Arial" charset="0"/>
              </a:rPr>
              <a:t>?</a:t>
            </a:r>
          </a:p>
        </p:txBody>
      </p:sp>
      <p:sp>
        <p:nvSpPr>
          <p:cNvPr id="11" name="Oval 36"/>
          <p:cNvSpPr>
            <a:spLocks noChangeArrowheads="1"/>
          </p:cNvSpPr>
          <p:nvPr/>
        </p:nvSpPr>
        <p:spPr bwMode="auto">
          <a:xfrm>
            <a:off x="8028384" y="4653136"/>
            <a:ext cx="428628" cy="434981"/>
          </a:xfrm>
          <a:prstGeom prst="ellipse">
            <a:avLst/>
          </a:prstGeom>
          <a:solidFill>
            <a:srgbClr val="FF0066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 anchorCtr="1"/>
          <a:lstStyle/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  <a:latin typeface="Comic Sans MS" pitchFamily="66" charset="0"/>
                <a:cs typeface="Arial" charset="0"/>
              </a:rPr>
              <a:t>?</a:t>
            </a: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6156176" y="1340768"/>
            <a:ext cx="2571768" cy="504056"/>
          </a:xfrm>
          <a:prstGeom prst="rect">
            <a:avLst/>
          </a:prstGeom>
          <a:solidFill>
            <a:srgbClr val="66FF66"/>
          </a:solidFill>
          <a:ln w="28575">
            <a:solidFill>
              <a:srgbClr val="66FF66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300" dirty="0">
                <a:solidFill>
                  <a:srgbClr val="E91B4C"/>
                </a:solidFill>
                <a:latin typeface="Franklin Gothic Heavy" pitchFamily="34" charset="0"/>
                <a:cs typeface="Arial" charset="0"/>
              </a:rPr>
              <a:t>Ц Е Л Ь</a:t>
            </a:r>
          </a:p>
        </p:txBody>
      </p:sp>
      <p:sp>
        <p:nvSpPr>
          <p:cNvPr id="30742" name="Text Box 7"/>
          <p:cNvSpPr txBox="1">
            <a:spLocks noChangeArrowheads="1"/>
          </p:cNvSpPr>
          <p:nvPr/>
        </p:nvSpPr>
        <p:spPr bwMode="auto">
          <a:xfrm>
            <a:off x="285750" y="333375"/>
            <a:ext cx="86106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Затруднение – причина – цель.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075738" cy="6861175"/>
            <a:chOff x="6" y="1"/>
            <a:chExt cx="5717" cy="4322"/>
          </a:xfrm>
        </p:grpSpPr>
        <p:sp>
          <p:nvSpPr>
            <p:cNvPr id="79906" name="Rectangle 5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79907" name="Rectangle 6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</p:grpSp>
      <p:pic>
        <p:nvPicPr>
          <p:cNvPr id="19" name="Picture 4" descr="06"/>
          <p:cNvPicPr>
            <a:picLocks noChangeAspect="1" noChangeArrowheads="1"/>
          </p:cNvPicPr>
          <p:nvPr/>
        </p:nvPicPr>
        <p:blipFill>
          <a:blip r:embed="rId4" cstate="print">
            <a:lum bright="-24000" contrast="54000"/>
          </a:blip>
          <a:srcRect/>
          <a:stretch>
            <a:fillRect/>
          </a:stretch>
        </p:blipFill>
        <p:spPr bwMode="auto">
          <a:xfrm>
            <a:off x="323528" y="1412776"/>
            <a:ext cx="2448272" cy="31727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6FF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251520" y="1340768"/>
            <a:ext cx="2592288" cy="504056"/>
          </a:xfrm>
          <a:prstGeom prst="rect">
            <a:avLst/>
          </a:prstGeom>
          <a:solidFill>
            <a:srgbClr val="66FF66"/>
          </a:solidFill>
          <a:ln w="28575">
            <a:solidFill>
              <a:srgbClr val="66FF66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spc="300" dirty="0">
                <a:solidFill>
                  <a:srgbClr val="E91B4C"/>
                </a:solidFill>
                <a:latin typeface="Franklin Gothic Heavy" pitchFamily="34" charset="0"/>
                <a:cs typeface="Arial" charset="0"/>
              </a:rPr>
              <a:t>ЗАТРУДНЕНИЕ</a:t>
            </a:r>
            <a:endParaRPr lang="ru-RU" sz="2000" b="1" spc="300" dirty="0">
              <a:solidFill>
                <a:srgbClr val="E91B4C"/>
              </a:solidFill>
              <a:latin typeface="Franklin Gothic Heavy" pitchFamily="34" charset="0"/>
              <a:cs typeface="Arial" charset="0"/>
            </a:endParaRPr>
          </a:p>
        </p:txBody>
      </p:sp>
      <p:sp>
        <p:nvSpPr>
          <p:cNvPr id="23" name="AutoShape 3"/>
          <p:cNvSpPr>
            <a:spLocks noChangeArrowheads="1"/>
          </p:cNvSpPr>
          <p:nvPr/>
        </p:nvSpPr>
        <p:spPr bwMode="auto">
          <a:xfrm>
            <a:off x="251520" y="4509120"/>
            <a:ext cx="2571768" cy="616799"/>
          </a:xfrm>
          <a:prstGeom prst="round2DiagRect">
            <a:avLst>
              <a:gd name="adj1" fmla="val 32392"/>
              <a:gd name="adj2" fmla="val 0"/>
            </a:avLst>
          </a:prstGeom>
          <a:solidFill>
            <a:srgbClr val="FFFF99"/>
          </a:solidFill>
          <a:ln w="57150">
            <a:solidFill>
              <a:srgbClr val="009900"/>
            </a:solidFill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1588" lvl="1">
              <a:spcAft>
                <a:spcPts val="1000"/>
              </a:spcAft>
              <a:defRPr/>
            </a:pPr>
            <a:r>
              <a:rPr lang="ru-RU" b="1" dirty="0">
                <a:solidFill>
                  <a:srgbClr val="EA005F"/>
                </a:solidFill>
                <a:latin typeface="Tahoma" pitchFamily="34" charset="0"/>
                <a:cs typeface="Tahoma" pitchFamily="34" charset="0"/>
              </a:rPr>
              <a:t>Я НЕ МОГУ</a:t>
            </a:r>
          </a:p>
        </p:txBody>
      </p:sp>
      <p:sp>
        <p:nvSpPr>
          <p:cNvPr id="22" name="Oval 36"/>
          <p:cNvSpPr>
            <a:spLocks noChangeArrowheads="1"/>
          </p:cNvSpPr>
          <p:nvPr/>
        </p:nvSpPr>
        <p:spPr bwMode="auto">
          <a:xfrm>
            <a:off x="2267744" y="4581128"/>
            <a:ext cx="428628" cy="428628"/>
          </a:xfrm>
          <a:prstGeom prst="ellipse">
            <a:avLst/>
          </a:prstGeom>
          <a:solidFill>
            <a:srgbClr val="FF0066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  <a:latin typeface="Comic Sans MS" pitchFamily="66" charset="0"/>
                <a:cs typeface="Arial" charset="0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250825" y="404813"/>
            <a:ext cx="8497888" cy="533400"/>
          </a:xfrm>
          <a:prstGeom prst="rect">
            <a:avLst/>
          </a:prstGeom>
          <a:noFill/>
          <a:ln w="28575">
            <a:solidFill>
              <a:srgbClr val="6699FF"/>
            </a:solidFill>
            <a:miter lim="800000"/>
            <a:headEnd/>
            <a:tailEnd/>
          </a:ln>
        </p:spPr>
        <p:txBody>
          <a:bodyPr anchor="ctr"/>
          <a:lstStyle/>
          <a:p>
            <a:pPr algn="just">
              <a:spcBef>
                <a:spcPct val="30000"/>
              </a:spcBef>
            </a:pPr>
            <a:r>
              <a:rPr lang="ru-RU" b="1" dirty="0" smtClean="0">
                <a:solidFill>
                  <a:srgbClr val="E80000"/>
                </a:solidFill>
                <a:latin typeface="Arial" charset="0"/>
              </a:rPr>
              <a:t>3. </a:t>
            </a:r>
            <a:r>
              <a:rPr lang="ru-RU" b="1" dirty="0">
                <a:solidFill>
                  <a:srgbClr val="E80000"/>
                </a:solidFill>
                <a:latin typeface="Arial" charset="0"/>
                <a:cs typeface="Arial" charset="0"/>
              </a:rPr>
              <a:t>Построение проекта выхода из затруднения (4–6 мин)</a:t>
            </a:r>
            <a:endParaRPr lang="ru-RU" sz="2400" b="1" dirty="0">
              <a:solidFill>
                <a:srgbClr val="E80000"/>
              </a:solidFill>
              <a:latin typeface="Arial" charset="0"/>
            </a:endParaRPr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250825" y="1341438"/>
            <a:ext cx="8591550" cy="1169987"/>
          </a:xfrm>
          <a:prstGeom prst="rect">
            <a:avLst/>
          </a:prstGeom>
          <a:solidFill>
            <a:srgbClr val="FFFFD9"/>
          </a:solidFill>
          <a:ln w="12700" cap="sq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ru-RU" sz="2000" b="1">
                <a:latin typeface="Arial" charset="0"/>
                <a:cs typeface="Arial" charset="0"/>
              </a:rPr>
              <a:t>Цель этапа:</a:t>
            </a:r>
          </a:p>
          <a:p>
            <a:pPr>
              <a:spcBef>
                <a:spcPct val="30000"/>
              </a:spcBef>
            </a:pPr>
            <a:r>
              <a:rPr lang="ru-RU" sz="2000">
                <a:latin typeface="Arial" charset="0"/>
                <a:cs typeface="Arial" charset="0"/>
              </a:rPr>
              <a:t>постановка цели учебной деятельности, выбор способа</a:t>
            </a:r>
            <a:r>
              <a:rPr lang="ru-RU"/>
              <a:t> </a:t>
            </a:r>
            <a:r>
              <a:rPr lang="ru-RU" sz="2000">
                <a:latin typeface="Arial" charset="0"/>
                <a:cs typeface="Arial" charset="0"/>
              </a:rPr>
              <a:t>и средств     ее реализации.  </a:t>
            </a:r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250825" y="2636838"/>
            <a:ext cx="8569325" cy="4032250"/>
          </a:xfrm>
          <a:prstGeom prst="rect">
            <a:avLst/>
          </a:prstGeom>
          <a:solidFill>
            <a:srgbClr val="CCFFFF"/>
          </a:solidFill>
          <a:ln w="19050" cap="sq">
            <a:solidFill>
              <a:srgbClr val="66FF99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2555875" y="3284538"/>
            <a:ext cx="6264275" cy="2495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>
              <a:spcBef>
                <a:spcPct val="15000"/>
              </a:spcBef>
            </a:pPr>
            <a:r>
              <a:rPr lang="ru-RU" b="1">
                <a:solidFill>
                  <a:schemeClr val="accent2"/>
                </a:solidFill>
                <a:latin typeface="Arial" charset="0"/>
              </a:rPr>
              <a:t>1.</a:t>
            </a:r>
            <a:r>
              <a:rPr lang="ru-RU" b="1">
                <a:latin typeface="Arial" charset="0"/>
              </a:rPr>
              <a:t>  Какое знание строю, чему учусь? </a:t>
            </a:r>
          </a:p>
          <a:p>
            <a:pPr marL="457200" indent="-457200">
              <a:spcAft>
                <a:spcPct val="15000"/>
              </a:spcAft>
            </a:pPr>
            <a:r>
              <a:rPr lang="ru-RU" sz="2000" b="1" i="1">
                <a:latin typeface="Arial" charset="0"/>
              </a:rPr>
              <a:t>                    </a:t>
            </a:r>
            <a:r>
              <a:rPr lang="ru-RU" sz="2000" b="1">
                <a:solidFill>
                  <a:srgbClr val="009999"/>
                </a:solidFill>
                <a:latin typeface="Arial" charset="0"/>
              </a:rPr>
              <a:t>(</a:t>
            </a:r>
            <a:r>
              <a:rPr lang="ru-RU" sz="2000" b="1" i="1">
                <a:solidFill>
                  <a:srgbClr val="009999"/>
                </a:solidFill>
                <a:latin typeface="Arial" charset="0"/>
              </a:rPr>
              <a:t>цель проекта</a:t>
            </a:r>
            <a:r>
              <a:rPr lang="ru-RU" sz="2000" b="1">
                <a:solidFill>
                  <a:srgbClr val="009999"/>
                </a:solidFill>
                <a:latin typeface="Arial" charset="0"/>
              </a:rPr>
              <a:t>)</a:t>
            </a:r>
          </a:p>
          <a:p>
            <a:pPr marL="457200" indent="-457200">
              <a:spcBef>
                <a:spcPct val="85000"/>
              </a:spcBef>
            </a:pPr>
            <a:r>
              <a:rPr lang="ru-RU" b="1">
                <a:solidFill>
                  <a:schemeClr val="accent2"/>
                </a:solidFill>
                <a:latin typeface="Arial" charset="0"/>
              </a:rPr>
              <a:t>2.</a:t>
            </a:r>
            <a:r>
              <a:rPr lang="ru-RU" b="1">
                <a:latin typeface="Arial" charset="0"/>
              </a:rPr>
              <a:t>  Как строю и с помощью чего?</a:t>
            </a:r>
          </a:p>
          <a:p>
            <a:pPr marL="457200" indent="-457200" algn="just">
              <a:spcAft>
                <a:spcPct val="15000"/>
              </a:spcAft>
            </a:pPr>
            <a:r>
              <a:rPr lang="ru-RU" b="1">
                <a:latin typeface="Arial" charset="0"/>
              </a:rPr>
              <a:t>	    </a:t>
            </a:r>
            <a:r>
              <a:rPr lang="ru-RU" sz="2000" b="1">
                <a:solidFill>
                  <a:srgbClr val="009999"/>
                </a:solidFill>
                <a:latin typeface="Arial" charset="0"/>
              </a:rPr>
              <a:t> (</a:t>
            </a:r>
            <a:r>
              <a:rPr lang="ru-RU" sz="2000" b="1" i="1">
                <a:solidFill>
                  <a:srgbClr val="009999"/>
                </a:solidFill>
                <a:latin typeface="Arial" charset="0"/>
              </a:rPr>
              <a:t>выбор способа и средств</a:t>
            </a:r>
            <a:r>
              <a:rPr lang="ru-RU" sz="2000" b="1">
                <a:solidFill>
                  <a:srgbClr val="009999"/>
                </a:solidFill>
                <a:latin typeface="Arial" charset="0"/>
              </a:rPr>
              <a:t>)</a:t>
            </a:r>
          </a:p>
          <a:p>
            <a:pPr marL="457200" indent="-457200">
              <a:spcBef>
                <a:spcPct val="85000"/>
              </a:spcBef>
              <a:spcAft>
                <a:spcPct val="15000"/>
              </a:spcAft>
            </a:pPr>
            <a:r>
              <a:rPr lang="ru-RU" b="1">
                <a:solidFill>
                  <a:schemeClr val="accent2"/>
                </a:solidFill>
                <a:latin typeface="Arial" charset="0"/>
              </a:rPr>
              <a:t>3.</a:t>
            </a:r>
            <a:r>
              <a:rPr lang="ru-RU" b="1">
                <a:latin typeface="Arial" charset="0"/>
              </a:rPr>
              <a:t>  План построения нового знания. </a:t>
            </a:r>
          </a:p>
        </p:txBody>
      </p:sp>
      <p:pic>
        <p:nvPicPr>
          <p:cNvPr id="80902" name="Picture 6" descr="Peterson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781300"/>
            <a:ext cx="143351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3" name="Picture 7" descr="Peterson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4724400"/>
            <a:ext cx="1404938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250825" y="404813"/>
            <a:ext cx="8497888" cy="533400"/>
          </a:xfrm>
          <a:prstGeom prst="rect">
            <a:avLst/>
          </a:prstGeom>
          <a:noFill/>
          <a:ln w="28575">
            <a:solidFill>
              <a:srgbClr val="6699FF"/>
            </a:solidFill>
            <a:miter lim="800000"/>
            <a:headEnd/>
            <a:tailEnd/>
          </a:ln>
        </p:spPr>
        <p:txBody>
          <a:bodyPr anchor="ctr"/>
          <a:lstStyle/>
          <a:p>
            <a:pPr algn="just">
              <a:spcBef>
                <a:spcPct val="30000"/>
              </a:spcBef>
            </a:pPr>
            <a:r>
              <a:rPr lang="ru-RU" b="1" dirty="0" smtClean="0">
                <a:solidFill>
                  <a:srgbClr val="E80000"/>
                </a:solidFill>
                <a:latin typeface="Arial" charset="0"/>
              </a:rPr>
              <a:t>4. </a:t>
            </a:r>
            <a:r>
              <a:rPr lang="ru-RU" b="1" dirty="0">
                <a:solidFill>
                  <a:srgbClr val="E80000"/>
                </a:solidFill>
                <a:latin typeface="Arial" charset="0"/>
                <a:cs typeface="Arial" charset="0"/>
              </a:rPr>
              <a:t>Реализация построенного проекта (5 – 8 мин)</a:t>
            </a:r>
            <a:endParaRPr lang="ru-RU" sz="2400" b="1" dirty="0">
              <a:solidFill>
                <a:srgbClr val="E80000"/>
              </a:solidFill>
              <a:latin typeface="Arial" charset="0"/>
            </a:endParaRPr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250825" y="1341438"/>
            <a:ext cx="8537575" cy="865187"/>
          </a:xfrm>
          <a:prstGeom prst="rect">
            <a:avLst/>
          </a:prstGeom>
          <a:solidFill>
            <a:srgbClr val="FFFFD9"/>
          </a:solidFill>
          <a:ln w="12700" cap="sq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ru-RU" sz="2000" b="1">
                <a:latin typeface="Arial" charset="0"/>
                <a:cs typeface="Arial" charset="0"/>
              </a:rPr>
              <a:t>Цель этапа:</a:t>
            </a:r>
          </a:p>
          <a:p>
            <a:pPr>
              <a:spcBef>
                <a:spcPct val="30000"/>
              </a:spcBef>
            </a:pPr>
            <a:r>
              <a:rPr lang="ru-RU" sz="2000">
                <a:latin typeface="Arial" charset="0"/>
                <a:cs typeface="Arial" charset="0"/>
              </a:rPr>
              <a:t>построение и фиксация нового знания.</a:t>
            </a:r>
            <a:r>
              <a:rPr lang="ru-RU"/>
              <a:t> </a:t>
            </a:r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250825" y="2636838"/>
            <a:ext cx="8569325" cy="4032250"/>
          </a:xfrm>
          <a:prstGeom prst="rect">
            <a:avLst/>
          </a:prstGeom>
          <a:solidFill>
            <a:srgbClr val="CCFFFF"/>
          </a:solidFill>
          <a:ln w="19050" cap="sq">
            <a:solidFill>
              <a:srgbClr val="66FF99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2268538" y="3429000"/>
            <a:ext cx="6551612" cy="2555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>
              <a:spcBef>
                <a:spcPct val="15000"/>
              </a:spcBef>
              <a:spcAft>
                <a:spcPct val="105000"/>
              </a:spcAft>
            </a:pPr>
            <a:r>
              <a:rPr lang="ru-RU" sz="2200" b="1">
                <a:solidFill>
                  <a:schemeClr val="accent2"/>
                </a:solidFill>
                <a:latin typeface="Arial" charset="0"/>
              </a:rPr>
              <a:t>1.</a:t>
            </a:r>
            <a:r>
              <a:rPr lang="ru-RU" sz="2200" b="1">
                <a:latin typeface="Arial" charset="0"/>
              </a:rPr>
              <a:t>  </a:t>
            </a:r>
            <a:r>
              <a:rPr lang="ru-RU" sz="2200" b="1" i="1">
                <a:latin typeface="Arial" charset="0"/>
              </a:rPr>
              <a:t>Реализация </a:t>
            </a:r>
            <a:r>
              <a:rPr lang="ru-RU" sz="2200" b="1">
                <a:latin typeface="Arial" charset="0"/>
              </a:rPr>
              <a:t>построенного проекта</a:t>
            </a:r>
          </a:p>
          <a:p>
            <a:pPr marL="457200" indent="-457200">
              <a:spcBef>
                <a:spcPct val="90000"/>
              </a:spcBef>
            </a:pPr>
            <a:r>
              <a:rPr lang="ru-RU" sz="2200" b="1">
                <a:solidFill>
                  <a:schemeClr val="accent2"/>
                </a:solidFill>
                <a:latin typeface="Arial" charset="0"/>
              </a:rPr>
              <a:t>2.</a:t>
            </a:r>
            <a:r>
              <a:rPr lang="ru-RU" sz="2200" b="1">
                <a:latin typeface="Arial" charset="0"/>
              </a:rPr>
              <a:t> </a:t>
            </a:r>
            <a:r>
              <a:rPr lang="ru-RU" sz="2200" b="1" i="1">
                <a:latin typeface="Arial" charset="0"/>
              </a:rPr>
              <a:t>Фиксация </a:t>
            </a:r>
            <a:r>
              <a:rPr lang="ru-RU" sz="2200" b="1">
                <a:latin typeface="Arial" charset="0"/>
              </a:rPr>
              <a:t>нового знания в речи и знаково</a:t>
            </a:r>
            <a:endParaRPr lang="ru-RU" sz="2200" b="1" i="1">
              <a:latin typeface="Arial" charset="0"/>
            </a:endParaRPr>
          </a:p>
          <a:p>
            <a:pPr marL="457200" indent="-457200">
              <a:spcAft>
                <a:spcPct val="70000"/>
              </a:spcAft>
            </a:pPr>
            <a:r>
              <a:rPr lang="ru-RU" sz="2200" b="1">
                <a:latin typeface="Arial" charset="0"/>
              </a:rPr>
              <a:t>                           </a:t>
            </a:r>
            <a:r>
              <a:rPr lang="ru-RU" sz="2200" b="1">
                <a:solidFill>
                  <a:srgbClr val="009999"/>
                </a:solidFill>
                <a:latin typeface="Arial" charset="0"/>
              </a:rPr>
              <a:t>(</a:t>
            </a:r>
            <a:r>
              <a:rPr lang="ru-RU" sz="2200" b="1" i="1">
                <a:solidFill>
                  <a:srgbClr val="009999"/>
                </a:solidFill>
                <a:latin typeface="Arial" charset="0"/>
              </a:rPr>
              <a:t>эталон</a:t>
            </a:r>
            <a:r>
              <a:rPr lang="ru-RU" sz="2200" b="1">
                <a:solidFill>
                  <a:srgbClr val="009999"/>
                </a:solidFill>
                <a:latin typeface="Arial" charset="0"/>
              </a:rPr>
              <a:t>)</a:t>
            </a:r>
          </a:p>
          <a:p>
            <a:pPr marL="457200" indent="-457200">
              <a:spcBef>
                <a:spcPct val="70000"/>
              </a:spcBef>
            </a:pPr>
            <a:r>
              <a:rPr lang="ru-RU" sz="2200" b="1">
                <a:solidFill>
                  <a:schemeClr val="accent2"/>
                </a:solidFill>
                <a:latin typeface="Arial" charset="0"/>
              </a:rPr>
              <a:t>3.</a:t>
            </a:r>
            <a:r>
              <a:rPr lang="ru-RU" sz="2200" b="1">
                <a:latin typeface="Arial" charset="0"/>
              </a:rPr>
              <a:t>  </a:t>
            </a:r>
            <a:r>
              <a:rPr lang="ru-RU" sz="2200" b="1" i="1">
                <a:latin typeface="Arial" charset="0"/>
              </a:rPr>
              <a:t>Решение </a:t>
            </a:r>
            <a:r>
              <a:rPr lang="ru-RU" sz="2200" b="1">
                <a:latin typeface="Arial" charset="0"/>
              </a:rPr>
              <a:t>задачи, вызвавшей затруднение </a:t>
            </a:r>
          </a:p>
        </p:txBody>
      </p:sp>
      <p:pic>
        <p:nvPicPr>
          <p:cNvPr id="81926" name="Picture 6" descr="Peterson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708275"/>
            <a:ext cx="14478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7" name="Picture 7" descr="Peterson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4724400"/>
            <a:ext cx="14795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2209800" cy="685800"/>
          </a:xfrm>
          <a:noFill/>
        </p:spPr>
        <p:txBody>
          <a:bodyPr/>
          <a:lstStyle/>
          <a:p>
            <a:pPr eaLnBrk="1" hangingPunct="1"/>
            <a:r>
              <a:rPr lang="ru-RU" sz="3200" smtClean="0">
                <a:solidFill>
                  <a:srgbClr val="FF0000"/>
                </a:solidFill>
                <a:latin typeface="Arial" charset="0"/>
              </a:rPr>
              <a:t>Эталон:</a:t>
            </a:r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2286000" y="381000"/>
            <a:ext cx="6629400" cy="100488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FF0000"/>
                </a:solidFill>
                <a:latin typeface="Arial" charset="0"/>
              </a:rPr>
              <a:t>знаковая фиксация нового знания</a:t>
            </a:r>
          </a:p>
          <a:p>
            <a:pPr>
              <a:spcBef>
                <a:spcPct val="50000"/>
              </a:spcBef>
            </a:pPr>
            <a:r>
              <a:rPr lang="ru-RU" sz="2400">
                <a:solidFill>
                  <a:srgbClr val="FF0000"/>
                </a:solidFill>
                <a:latin typeface="Arial" charset="0"/>
              </a:rPr>
              <a:t>(знаковая фиксация </a:t>
            </a:r>
            <a:r>
              <a:rPr lang="en-US" sz="2400" i="1">
                <a:solidFill>
                  <a:srgbClr val="FF0000"/>
                </a:solidFill>
                <a:latin typeface="Arial" charset="0"/>
              </a:rPr>
              <a:t>N</a:t>
            </a:r>
            <a:r>
              <a:rPr lang="en-US" sz="2400">
                <a:solidFill>
                  <a:srgbClr val="FF0000"/>
                </a:solidFill>
                <a:latin typeface="Arial" charset="0"/>
              </a:rPr>
              <a:t>)</a:t>
            </a:r>
            <a:endParaRPr lang="ru-RU" sz="4000">
              <a:solidFill>
                <a:srgbClr val="FF0000"/>
              </a:solidFill>
            </a:endParaRP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2362200" y="1828800"/>
            <a:ext cx="1600200" cy="86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 u="sng"/>
              <a:t>x</a:t>
            </a:r>
            <a:r>
              <a:rPr lang="ru-RU" sz="2000" b="1" i="1"/>
              <a:t> + </a:t>
            </a:r>
            <a:r>
              <a:rPr lang="ru-RU" sz="2000" b="1" i="1" u="sng"/>
              <a:t>а</a:t>
            </a:r>
            <a:r>
              <a:rPr lang="ru-RU" sz="2000" b="1" i="1"/>
              <a:t> =</a:t>
            </a:r>
            <a:r>
              <a:rPr lang="en-US" sz="2000" b="1" i="1"/>
              <a:t>  </a:t>
            </a:r>
            <a:r>
              <a:rPr lang="ru-RU" sz="2000" b="1" i="1"/>
              <a:t> </a:t>
            </a:r>
            <a:r>
              <a:rPr lang="en-US" sz="2000" b="1" i="1"/>
              <a:t>b</a:t>
            </a:r>
          </a:p>
          <a:p>
            <a:pPr>
              <a:spcBef>
                <a:spcPct val="50000"/>
              </a:spcBef>
            </a:pPr>
            <a:r>
              <a:rPr lang="en-US" sz="2000" b="1" i="1"/>
              <a:t>x = b – a</a:t>
            </a:r>
            <a:endParaRPr lang="ru-RU" sz="2000" b="1" i="1"/>
          </a:p>
        </p:txBody>
      </p:sp>
      <p:sp>
        <p:nvSpPr>
          <p:cNvPr id="82949" name="Oval 5"/>
          <p:cNvSpPr>
            <a:spLocks noChangeArrowheads="1"/>
          </p:cNvSpPr>
          <p:nvPr/>
        </p:nvSpPr>
        <p:spPr bwMode="auto">
          <a:xfrm>
            <a:off x="3276600" y="18288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2362200" y="2895600"/>
            <a:ext cx="5715000" cy="86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 </a:t>
            </a:r>
            <a:r>
              <a:rPr lang="ru-RU" sz="2000" b="1">
                <a:latin typeface="Arial" charset="0"/>
              </a:rPr>
              <a:t>Чтобы найти часть надо из целого</a:t>
            </a:r>
            <a:endParaRPr lang="en-US" sz="2000" b="1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ru-RU" sz="2000" b="1">
                <a:latin typeface="Arial" charset="0"/>
              </a:rPr>
              <a:t> вычесть</a:t>
            </a:r>
            <a:r>
              <a:rPr lang="en-US" sz="2000" b="1">
                <a:latin typeface="Arial" charset="0"/>
              </a:rPr>
              <a:t> </a:t>
            </a:r>
            <a:r>
              <a:rPr lang="ru-RU" sz="2000" b="1">
                <a:latin typeface="Arial" charset="0"/>
              </a:rPr>
              <a:t>другую часть</a:t>
            </a:r>
          </a:p>
        </p:txBody>
      </p:sp>
      <p:sp>
        <p:nvSpPr>
          <p:cNvPr id="82951" name="Line 7"/>
          <p:cNvSpPr>
            <a:spLocks noChangeShapeType="1"/>
          </p:cNvSpPr>
          <p:nvPr/>
        </p:nvSpPr>
        <p:spPr bwMode="auto">
          <a:xfrm>
            <a:off x="2590800" y="4724400"/>
            <a:ext cx="27432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952" name="Line 8"/>
          <p:cNvSpPr>
            <a:spLocks noChangeShapeType="1"/>
          </p:cNvSpPr>
          <p:nvPr/>
        </p:nvSpPr>
        <p:spPr bwMode="auto">
          <a:xfrm>
            <a:off x="4191000" y="4648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953" name="Text Box 9"/>
          <p:cNvSpPr txBox="1">
            <a:spLocks noChangeArrowheads="1"/>
          </p:cNvSpPr>
          <p:nvPr/>
        </p:nvSpPr>
        <p:spPr bwMode="auto">
          <a:xfrm>
            <a:off x="1905000" y="5410200"/>
            <a:ext cx="4054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4000" b="1"/>
          </a:p>
        </p:txBody>
      </p:sp>
      <p:sp>
        <p:nvSpPr>
          <p:cNvPr id="82954" name="Text Box 10"/>
          <p:cNvSpPr txBox="1">
            <a:spLocks noChangeArrowheads="1"/>
          </p:cNvSpPr>
          <p:nvPr/>
        </p:nvSpPr>
        <p:spPr bwMode="auto">
          <a:xfrm>
            <a:off x="3200400" y="4724400"/>
            <a:ext cx="30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/>
              <a:t>x</a:t>
            </a:r>
            <a:endParaRPr lang="ru-RU" sz="2000" b="1" i="1"/>
          </a:p>
        </p:txBody>
      </p:sp>
      <p:sp>
        <p:nvSpPr>
          <p:cNvPr id="82955" name="Text Box 11"/>
          <p:cNvSpPr txBox="1">
            <a:spLocks noChangeArrowheads="1"/>
          </p:cNvSpPr>
          <p:nvPr/>
        </p:nvSpPr>
        <p:spPr bwMode="auto">
          <a:xfrm>
            <a:off x="4572000" y="4724400"/>
            <a:ext cx="30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/>
              <a:t>a</a:t>
            </a:r>
            <a:endParaRPr lang="ru-RU" sz="2000" b="1" i="1"/>
          </a:p>
        </p:txBody>
      </p:sp>
      <p:sp>
        <p:nvSpPr>
          <p:cNvPr id="82956" name="Text Box 12"/>
          <p:cNvSpPr txBox="1">
            <a:spLocks noChangeArrowheads="1"/>
          </p:cNvSpPr>
          <p:nvPr/>
        </p:nvSpPr>
        <p:spPr bwMode="auto">
          <a:xfrm>
            <a:off x="3962400" y="4038600"/>
            <a:ext cx="30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/>
              <a:t>b</a:t>
            </a:r>
            <a:endParaRPr lang="ru-RU" sz="2000" b="1" i="1"/>
          </a:p>
        </p:txBody>
      </p:sp>
      <p:sp>
        <p:nvSpPr>
          <p:cNvPr id="82957" name="Text Box 13"/>
          <p:cNvSpPr txBox="1">
            <a:spLocks noChangeArrowheads="1"/>
          </p:cNvSpPr>
          <p:nvPr/>
        </p:nvSpPr>
        <p:spPr bwMode="auto">
          <a:xfrm>
            <a:off x="2362200" y="3886200"/>
            <a:ext cx="3657600" cy="208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4000" b="1"/>
          </a:p>
          <a:p>
            <a:pPr>
              <a:spcBef>
                <a:spcPct val="50000"/>
              </a:spcBef>
            </a:pPr>
            <a:endParaRPr lang="en-US" sz="2000" b="1" i="1" u="sng"/>
          </a:p>
          <a:p>
            <a:pPr>
              <a:spcBef>
                <a:spcPct val="50000"/>
              </a:spcBef>
            </a:pPr>
            <a:r>
              <a:rPr lang="en-US" sz="2000" b="1" i="1" u="sng"/>
              <a:t>x</a:t>
            </a:r>
            <a:r>
              <a:rPr lang="ru-RU" sz="2000" b="1" i="1"/>
              <a:t> + </a:t>
            </a:r>
            <a:r>
              <a:rPr lang="ru-RU" sz="2000" b="1" i="1" u="sng"/>
              <a:t>а</a:t>
            </a:r>
            <a:r>
              <a:rPr lang="ru-RU" sz="2000" b="1" i="1"/>
              <a:t> =</a:t>
            </a:r>
            <a:r>
              <a:rPr lang="en-US" sz="2000" b="1" i="1"/>
              <a:t>  </a:t>
            </a:r>
            <a:r>
              <a:rPr lang="ru-RU" sz="2000" b="1" i="1"/>
              <a:t> </a:t>
            </a:r>
            <a:r>
              <a:rPr lang="en-US" sz="2000" b="1" i="1"/>
              <a:t>b</a:t>
            </a:r>
          </a:p>
          <a:p>
            <a:pPr>
              <a:spcBef>
                <a:spcPct val="50000"/>
              </a:spcBef>
            </a:pPr>
            <a:r>
              <a:rPr lang="en-US" sz="2000" b="1" i="1"/>
              <a:t>x = b – a</a:t>
            </a:r>
            <a:endParaRPr lang="ru-RU" sz="4000" b="1"/>
          </a:p>
        </p:txBody>
      </p:sp>
      <p:sp>
        <p:nvSpPr>
          <p:cNvPr id="82958" name="Oval 14"/>
          <p:cNvSpPr>
            <a:spLocks noChangeArrowheads="1"/>
          </p:cNvSpPr>
          <p:nvPr/>
        </p:nvSpPr>
        <p:spPr bwMode="auto">
          <a:xfrm>
            <a:off x="3276600" y="51054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959" name="AutoShape 15"/>
          <p:cNvSpPr>
            <a:spLocks/>
          </p:cNvSpPr>
          <p:nvPr/>
        </p:nvSpPr>
        <p:spPr bwMode="auto">
          <a:xfrm rot="5400000">
            <a:off x="3848100" y="3238500"/>
            <a:ext cx="228600" cy="2743200"/>
          </a:xfrm>
          <a:prstGeom prst="leftBracket">
            <a:avLst>
              <a:gd name="adj" fmla="val 100000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960" name="Text Box 16"/>
          <p:cNvSpPr txBox="1">
            <a:spLocks noChangeArrowheads="1"/>
          </p:cNvSpPr>
          <p:nvPr/>
        </p:nvSpPr>
        <p:spPr bwMode="auto">
          <a:xfrm>
            <a:off x="990600" y="1828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I.</a:t>
            </a:r>
            <a:endParaRPr lang="ru-RU" sz="2400" b="1"/>
          </a:p>
        </p:txBody>
      </p:sp>
      <p:sp>
        <p:nvSpPr>
          <p:cNvPr id="82961" name="Text Box 17"/>
          <p:cNvSpPr txBox="1">
            <a:spLocks noChangeArrowheads="1"/>
          </p:cNvSpPr>
          <p:nvPr/>
        </p:nvSpPr>
        <p:spPr bwMode="auto">
          <a:xfrm>
            <a:off x="914400" y="28956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II.</a:t>
            </a:r>
            <a:endParaRPr lang="ru-RU" sz="2400" b="1"/>
          </a:p>
        </p:txBody>
      </p:sp>
      <p:sp>
        <p:nvSpPr>
          <p:cNvPr id="82962" name="Text Box 18"/>
          <p:cNvSpPr txBox="1">
            <a:spLocks noChangeArrowheads="1"/>
          </p:cNvSpPr>
          <p:nvPr/>
        </p:nvSpPr>
        <p:spPr bwMode="auto">
          <a:xfrm>
            <a:off x="914400" y="39624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III.</a:t>
            </a:r>
            <a:endParaRPr lang="ru-RU" sz="2400" b="1"/>
          </a:p>
        </p:txBody>
      </p:sp>
      <p:pic>
        <p:nvPicPr>
          <p:cNvPr id="82963" name="Picture 19" descr="SY00451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5105400"/>
            <a:ext cx="881063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323850" y="2708275"/>
            <a:ext cx="8439150" cy="3717925"/>
          </a:xfrm>
          <a:prstGeom prst="rect">
            <a:avLst/>
          </a:prstGeom>
          <a:solidFill>
            <a:srgbClr val="CCFFFF"/>
          </a:solidFill>
          <a:ln w="19050" cap="sq">
            <a:solidFill>
              <a:srgbClr val="66FF99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title"/>
          </p:nvPr>
        </p:nvSpPr>
        <p:spPr>
          <a:xfrm>
            <a:off x="323850" y="476250"/>
            <a:ext cx="8496300" cy="866775"/>
          </a:xfrm>
          <a:noFill/>
          <a:ln w="28575">
            <a:solidFill>
              <a:srgbClr val="6699FF"/>
            </a:solidFill>
          </a:ln>
        </p:spPr>
        <p:txBody>
          <a:bodyPr/>
          <a:lstStyle/>
          <a:p>
            <a:pPr algn="l" eaLnBrk="1" hangingPunct="1">
              <a:spcBef>
                <a:spcPct val="30000"/>
              </a:spcBef>
            </a:pPr>
            <a:r>
              <a:rPr lang="ru-RU" sz="2300" b="1" dirty="0" smtClean="0">
                <a:solidFill>
                  <a:srgbClr val="E80000"/>
                </a:solidFill>
                <a:latin typeface="Arial" charset="0"/>
              </a:rPr>
              <a:t>5. </a:t>
            </a:r>
            <a:r>
              <a:rPr lang="ru-RU" sz="2300" b="1" dirty="0" smtClean="0">
                <a:solidFill>
                  <a:srgbClr val="E80000"/>
                </a:solidFill>
                <a:latin typeface="Arial" charset="0"/>
                <a:cs typeface="Arial" charset="0"/>
              </a:rPr>
              <a:t>Первично</a:t>
            </a:r>
            <a:r>
              <a:rPr lang="ru-RU" sz="2300" b="1" dirty="0" smtClean="0">
                <a:solidFill>
                  <a:srgbClr val="E80000"/>
                </a:solidFill>
                <a:latin typeface="Arial" charset="0"/>
              </a:rPr>
              <a:t>е </a:t>
            </a:r>
            <a:r>
              <a:rPr lang="ru-RU" sz="2300" b="1" dirty="0" smtClean="0">
                <a:solidFill>
                  <a:srgbClr val="E80000"/>
                </a:solidFill>
                <a:latin typeface="Arial" charset="0"/>
                <a:cs typeface="Arial" charset="0"/>
              </a:rPr>
              <a:t>закрепление</a:t>
            </a:r>
            <a:r>
              <a:rPr lang="ru-RU" sz="2300" b="1" dirty="0" smtClean="0">
                <a:solidFill>
                  <a:srgbClr val="E80000"/>
                </a:solidFill>
                <a:latin typeface="Arial" charset="0"/>
              </a:rPr>
              <a:t> с комментированием во</a:t>
            </a:r>
            <a:br>
              <a:rPr lang="ru-RU" sz="2300" b="1" dirty="0" smtClean="0">
                <a:solidFill>
                  <a:srgbClr val="E80000"/>
                </a:solidFill>
                <a:latin typeface="Arial" charset="0"/>
              </a:rPr>
            </a:br>
            <a:r>
              <a:rPr lang="ru-RU" sz="2300" b="1" dirty="0" smtClean="0">
                <a:solidFill>
                  <a:srgbClr val="E80000"/>
                </a:solidFill>
                <a:latin typeface="Arial" charset="0"/>
              </a:rPr>
              <a:t>    внешней речи </a:t>
            </a:r>
            <a:r>
              <a:rPr lang="ru-RU" sz="2300" b="1" dirty="0" smtClean="0">
                <a:solidFill>
                  <a:srgbClr val="E80000"/>
                </a:solidFill>
                <a:latin typeface="Arial" charset="0"/>
                <a:cs typeface="Arial" charset="0"/>
              </a:rPr>
              <a:t>(4–5 мин)</a:t>
            </a:r>
            <a:endParaRPr lang="ru-RU" sz="2300" b="1" dirty="0" smtClean="0">
              <a:solidFill>
                <a:srgbClr val="E80000"/>
              </a:solidFill>
              <a:latin typeface="Arial" charset="0"/>
            </a:endParaRPr>
          </a:p>
        </p:txBody>
      </p:sp>
      <p:pic>
        <p:nvPicPr>
          <p:cNvPr id="87044" name="Picture 4" descr="Peterson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3141663"/>
            <a:ext cx="228600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3127375" y="3644900"/>
            <a:ext cx="5795963" cy="18319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ru-RU" b="1">
                <a:solidFill>
                  <a:schemeClr val="accent2"/>
                </a:solidFill>
                <a:latin typeface="Arial" charset="0"/>
              </a:rPr>
              <a:t>1.</a:t>
            </a:r>
            <a:r>
              <a:rPr lang="ru-RU" b="1">
                <a:latin typeface="Arial" charset="0"/>
              </a:rPr>
              <a:t>  Решение типовых заданий  </a:t>
            </a:r>
          </a:p>
          <a:p>
            <a:pPr marL="457200" indent="-457200">
              <a:spcAft>
                <a:spcPct val="50000"/>
              </a:spcAft>
            </a:pPr>
            <a:r>
              <a:rPr lang="ru-RU" b="1">
                <a:latin typeface="Arial" charset="0"/>
              </a:rPr>
              <a:t>     на новое знание</a:t>
            </a:r>
          </a:p>
          <a:p>
            <a:pPr marL="457200" indent="-457200">
              <a:spcBef>
                <a:spcPct val="50000"/>
              </a:spcBef>
            </a:pPr>
            <a:r>
              <a:rPr lang="ru-RU" b="1">
                <a:solidFill>
                  <a:schemeClr val="accent2"/>
                </a:solidFill>
                <a:latin typeface="Arial" charset="0"/>
              </a:rPr>
              <a:t>2.</a:t>
            </a:r>
            <a:r>
              <a:rPr lang="ru-RU" b="1">
                <a:latin typeface="Arial" charset="0"/>
              </a:rPr>
              <a:t>  Проговаривание во внешней речи</a:t>
            </a:r>
          </a:p>
          <a:p>
            <a:pPr marL="457200" indent="-457200" algn="ctr"/>
            <a:r>
              <a:rPr lang="ru-RU" sz="2200" b="1">
                <a:solidFill>
                  <a:srgbClr val="009999"/>
                </a:solidFill>
                <a:latin typeface="Arial" charset="0"/>
              </a:rPr>
              <a:t>(</a:t>
            </a:r>
            <a:r>
              <a:rPr lang="ru-RU" sz="2200" b="1" i="1">
                <a:solidFill>
                  <a:srgbClr val="009999"/>
                </a:solidFill>
                <a:latin typeface="Arial" charset="0"/>
              </a:rPr>
              <a:t>всеми учащимися</a:t>
            </a:r>
            <a:r>
              <a:rPr lang="ru-RU" sz="2200" b="1">
                <a:solidFill>
                  <a:srgbClr val="009999"/>
                </a:solidFill>
                <a:latin typeface="Arial" charset="0"/>
              </a:rPr>
              <a:t>)</a:t>
            </a:r>
          </a:p>
        </p:txBody>
      </p:sp>
      <p:sp>
        <p:nvSpPr>
          <p:cNvPr id="87046" name="Text Box 6"/>
          <p:cNvSpPr txBox="1">
            <a:spLocks noChangeArrowheads="1"/>
          </p:cNvSpPr>
          <p:nvPr/>
        </p:nvSpPr>
        <p:spPr bwMode="auto">
          <a:xfrm>
            <a:off x="323850" y="1628775"/>
            <a:ext cx="8462963" cy="865188"/>
          </a:xfrm>
          <a:prstGeom prst="rect">
            <a:avLst/>
          </a:prstGeom>
          <a:solidFill>
            <a:srgbClr val="FFFFD9"/>
          </a:solidFill>
          <a:ln w="12700" cap="sq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ru-RU" sz="2000" b="1">
                <a:latin typeface="Arial" charset="0"/>
                <a:cs typeface="Arial" charset="0"/>
              </a:rPr>
              <a:t>Цель этапа:</a:t>
            </a:r>
          </a:p>
          <a:p>
            <a:pPr>
              <a:spcBef>
                <a:spcPct val="30000"/>
              </a:spcBef>
            </a:pPr>
            <a:r>
              <a:rPr lang="ru-RU" sz="2000">
                <a:latin typeface="Arial" charset="0"/>
                <a:cs typeface="Arial" charset="0"/>
              </a:rPr>
              <a:t>применение нового знания в типовых заданиях</a:t>
            </a:r>
            <a:r>
              <a:rPr lang="ru-RU" b="1"/>
              <a:t>.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ChangeArrowheads="1"/>
          </p:cNvSpPr>
          <p:nvPr/>
        </p:nvSpPr>
        <p:spPr bwMode="auto">
          <a:xfrm>
            <a:off x="395288" y="2708275"/>
            <a:ext cx="8424862" cy="3600450"/>
          </a:xfrm>
          <a:prstGeom prst="rect">
            <a:avLst/>
          </a:prstGeom>
          <a:solidFill>
            <a:srgbClr val="CCFFFF"/>
          </a:solidFill>
          <a:ln w="19050" cap="sq">
            <a:solidFill>
              <a:srgbClr val="66FF99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5235" name="Rectangle 3"/>
          <p:cNvSpPr>
            <a:spLocks noChangeArrowheads="1"/>
          </p:cNvSpPr>
          <p:nvPr/>
        </p:nvSpPr>
        <p:spPr bwMode="auto">
          <a:xfrm>
            <a:off x="250825" y="260350"/>
            <a:ext cx="8640763" cy="838200"/>
          </a:xfrm>
          <a:prstGeom prst="rect">
            <a:avLst/>
          </a:prstGeom>
          <a:noFill/>
          <a:ln w="28575">
            <a:solidFill>
              <a:srgbClr val="6699FF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30000"/>
              </a:spcBef>
            </a:pPr>
            <a:r>
              <a:rPr lang="ru-RU" sz="2200" b="1" dirty="0" smtClean="0">
                <a:solidFill>
                  <a:srgbClr val="E80000"/>
                </a:solidFill>
                <a:latin typeface="Arial" charset="0"/>
              </a:rPr>
              <a:t>6. </a:t>
            </a:r>
            <a:r>
              <a:rPr lang="ru-RU" sz="2200" b="1" dirty="0">
                <a:solidFill>
                  <a:srgbClr val="E80000"/>
                </a:solidFill>
                <a:latin typeface="Arial" charset="0"/>
                <a:cs typeface="Arial" charset="0"/>
              </a:rPr>
              <a:t>Самостоятельная работа с</a:t>
            </a:r>
            <a:r>
              <a:rPr lang="ru-RU" sz="2200" b="1" dirty="0">
                <a:solidFill>
                  <a:srgbClr val="E80000"/>
                </a:solidFill>
                <a:latin typeface="Arial" charset="0"/>
              </a:rPr>
              <a:t> </a:t>
            </a:r>
            <a:r>
              <a:rPr lang="ru-RU" sz="2200" b="1" dirty="0">
                <a:solidFill>
                  <a:srgbClr val="E80000"/>
                </a:solidFill>
                <a:latin typeface="Arial" charset="0"/>
                <a:cs typeface="Arial" charset="0"/>
              </a:rPr>
              <a:t>самопроверкой по эталону </a:t>
            </a:r>
            <a:br>
              <a:rPr lang="ru-RU" sz="2200" b="1" dirty="0">
                <a:solidFill>
                  <a:srgbClr val="E80000"/>
                </a:solidFill>
                <a:latin typeface="Arial" charset="0"/>
                <a:cs typeface="Arial" charset="0"/>
              </a:rPr>
            </a:br>
            <a:r>
              <a:rPr lang="ru-RU" sz="2200" b="1" dirty="0">
                <a:solidFill>
                  <a:srgbClr val="E80000"/>
                </a:solidFill>
                <a:latin typeface="Arial" charset="0"/>
                <a:cs typeface="Arial" charset="0"/>
              </a:rPr>
              <a:t>    (3–5 мин)</a:t>
            </a:r>
            <a:r>
              <a:rPr lang="ru-RU" sz="2400" b="1" dirty="0">
                <a:solidFill>
                  <a:srgbClr val="E80000"/>
                </a:solidFill>
                <a:latin typeface="Arial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E80000"/>
              </a:solidFill>
              <a:latin typeface="Arial" charset="0"/>
            </a:endParaRPr>
          </a:p>
        </p:txBody>
      </p:sp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250825" y="1412875"/>
            <a:ext cx="8642350" cy="806450"/>
          </a:xfrm>
          <a:prstGeom prst="rect">
            <a:avLst/>
          </a:prstGeom>
          <a:solidFill>
            <a:srgbClr val="FFFFD9"/>
          </a:solidFill>
          <a:ln w="12700" cap="sq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ru-RU" sz="2000" b="1">
                <a:latin typeface="Arial" charset="0"/>
                <a:cs typeface="Arial" charset="0"/>
              </a:rPr>
              <a:t>Цель этапа:</a:t>
            </a:r>
          </a:p>
          <a:p>
            <a:pPr>
              <a:spcBef>
                <a:spcPct val="30000"/>
              </a:spcBef>
            </a:pPr>
            <a:r>
              <a:rPr lang="ru-RU" sz="2000">
                <a:latin typeface="Arial" charset="0"/>
                <a:cs typeface="Arial" charset="0"/>
              </a:rPr>
              <a:t>Самопроверка умения применять новое знание в типовых условиях.</a:t>
            </a:r>
          </a:p>
        </p:txBody>
      </p:sp>
      <p:pic>
        <p:nvPicPr>
          <p:cNvPr id="95237" name="Picture 5" descr="Peterson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3068638"/>
            <a:ext cx="2352675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8" name="Text Box 6"/>
          <p:cNvSpPr txBox="1">
            <a:spLocks noChangeArrowheads="1"/>
          </p:cNvSpPr>
          <p:nvPr/>
        </p:nvSpPr>
        <p:spPr bwMode="auto">
          <a:xfrm>
            <a:off x="3059113" y="2781300"/>
            <a:ext cx="6337300" cy="16319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ru-RU" sz="2100" b="1">
                <a:solidFill>
                  <a:schemeClr val="accent2"/>
                </a:solidFill>
                <a:latin typeface="Arial" charset="0"/>
              </a:rPr>
              <a:t>1.</a:t>
            </a:r>
            <a:r>
              <a:rPr lang="ru-RU" sz="2100" b="1">
                <a:latin typeface="Arial" charset="0"/>
              </a:rPr>
              <a:t>  Выполнение самостоятельной работы</a:t>
            </a:r>
          </a:p>
          <a:p>
            <a:pPr marL="457200" indent="-457200"/>
            <a:r>
              <a:rPr lang="ru-RU" sz="2100" b="1">
                <a:latin typeface="Arial" charset="0"/>
              </a:rPr>
              <a:t>    </a:t>
            </a:r>
            <a:r>
              <a:rPr lang="ru-RU" sz="2000" b="1">
                <a:solidFill>
                  <a:srgbClr val="009999"/>
                </a:solidFill>
                <a:latin typeface="Arial" charset="0"/>
              </a:rPr>
              <a:t> (</a:t>
            </a:r>
            <a:r>
              <a:rPr lang="ru-RU" sz="2000" b="1" i="1">
                <a:solidFill>
                  <a:srgbClr val="009999"/>
                </a:solidFill>
                <a:latin typeface="Arial" charset="0"/>
              </a:rPr>
              <a:t>решение типовых заданий</a:t>
            </a:r>
            <a:r>
              <a:rPr lang="ru-RU" sz="2000" b="1">
                <a:solidFill>
                  <a:srgbClr val="009999"/>
                </a:solidFill>
                <a:latin typeface="Arial" charset="0"/>
              </a:rPr>
              <a:t>)</a:t>
            </a:r>
          </a:p>
          <a:p>
            <a:pPr marL="457200" indent="-457200">
              <a:spcBef>
                <a:spcPct val="80000"/>
              </a:spcBef>
            </a:pPr>
            <a:r>
              <a:rPr lang="ru-RU" sz="2100" b="1">
                <a:solidFill>
                  <a:schemeClr val="accent2"/>
                </a:solidFill>
                <a:latin typeface="Arial" charset="0"/>
              </a:rPr>
              <a:t>2.</a:t>
            </a:r>
            <a:r>
              <a:rPr lang="ru-RU" sz="2100" b="1">
                <a:latin typeface="Arial" charset="0"/>
              </a:rPr>
              <a:t>  Самопроверка</a:t>
            </a:r>
          </a:p>
          <a:p>
            <a:pPr marL="457200" indent="-457200" algn="just"/>
            <a:r>
              <a:rPr lang="ru-RU" sz="2100" b="1">
                <a:latin typeface="Arial" charset="0"/>
              </a:rPr>
              <a:t>     </a:t>
            </a:r>
            <a:r>
              <a:rPr lang="ru-RU" sz="2000" b="1">
                <a:solidFill>
                  <a:srgbClr val="009999"/>
                </a:solidFill>
                <a:latin typeface="Arial" charset="0"/>
              </a:rPr>
              <a:t>(</a:t>
            </a:r>
            <a:r>
              <a:rPr lang="ru-RU" sz="2000" b="1" i="1">
                <a:solidFill>
                  <a:srgbClr val="009999"/>
                </a:solidFill>
                <a:latin typeface="Arial" charset="0"/>
              </a:rPr>
              <a:t>по эталону для самопроверки</a:t>
            </a:r>
            <a:r>
              <a:rPr lang="ru-RU" sz="2000" b="1">
                <a:solidFill>
                  <a:srgbClr val="009999"/>
                </a:solidFill>
                <a:latin typeface="Arial" charset="0"/>
              </a:rPr>
              <a:t>)</a:t>
            </a:r>
            <a:endParaRPr lang="ru-RU" sz="2100" b="1">
              <a:latin typeface="Arial" charset="0"/>
            </a:endParaRPr>
          </a:p>
        </p:txBody>
      </p:sp>
      <p:sp>
        <p:nvSpPr>
          <p:cNvPr id="95239" name="Text Box 6"/>
          <p:cNvSpPr txBox="1">
            <a:spLocks noChangeArrowheads="1"/>
          </p:cNvSpPr>
          <p:nvPr/>
        </p:nvSpPr>
        <p:spPr bwMode="auto">
          <a:xfrm>
            <a:off x="3059113" y="4724400"/>
            <a:ext cx="6337300" cy="4429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ru-RU" sz="2100" b="1">
                <a:solidFill>
                  <a:schemeClr val="accent2"/>
                </a:solidFill>
                <a:latin typeface="Arial" charset="0"/>
              </a:rPr>
              <a:t>3.</a:t>
            </a:r>
            <a:r>
              <a:rPr lang="ru-RU" b="1">
                <a:latin typeface="Arial" charset="0"/>
              </a:rPr>
              <a:t>  </a:t>
            </a:r>
            <a:r>
              <a:rPr lang="ru-RU" sz="2100" b="1">
                <a:latin typeface="Arial" charset="0"/>
              </a:rPr>
              <a:t>Коррекция ошибок</a:t>
            </a:r>
          </a:p>
        </p:txBody>
      </p:sp>
      <p:sp>
        <p:nvSpPr>
          <p:cNvPr id="95240" name="Text Box 6"/>
          <p:cNvSpPr txBox="1">
            <a:spLocks noChangeArrowheads="1"/>
          </p:cNvSpPr>
          <p:nvPr/>
        </p:nvSpPr>
        <p:spPr bwMode="auto">
          <a:xfrm>
            <a:off x="3059113" y="5589588"/>
            <a:ext cx="6337300" cy="4429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ru-RU" sz="2100" b="1">
                <a:solidFill>
                  <a:schemeClr val="accent2"/>
                </a:solidFill>
                <a:latin typeface="Arial" charset="0"/>
              </a:rPr>
              <a:t>4</a:t>
            </a:r>
            <a:r>
              <a:rPr lang="ru-RU" b="1">
                <a:latin typeface="Arial" charset="0"/>
              </a:rPr>
              <a:t>.  </a:t>
            </a:r>
            <a:r>
              <a:rPr lang="ru-RU" sz="2100" b="1" u="sng">
                <a:solidFill>
                  <a:srgbClr val="FF3300"/>
                </a:solidFill>
                <a:latin typeface="Arial" charset="0"/>
              </a:rPr>
              <a:t>Ситуация  успеха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ChangeArrowheads="1"/>
          </p:cNvSpPr>
          <p:nvPr/>
        </p:nvSpPr>
        <p:spPr bwMode="gray">
          <a:xfrm>
            <a:off x="179388" y="152400"/>
            <a:ext cx="8964612" cy="1189038"/>
          </a:xfrm>
          <a:prstGeom prst="roundRect">
            <a:avLst>
              <a:gd name="adj" fmla="val 49106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Портрет выпускника</a:t>
            </a:r>
          </a:p>
          <a:p>
            <a:pPr algn="ctr">
              <a:defRPr/>
            </a:pPr>
            <a:r>
              <a:rPr lang="ru-RU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</a:t>
            </a:r>
            <a:r>
              <a:rPr lang="ru-RU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ачальной школы</a:t>
            </a:r>
            <a:endParaRPr lang="ru-RU" sz="3200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3075" name="Picture 3" descr="007dbf48c49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00" y="1700213"/>
            <a:ext cx="14859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Картинка 29 из 13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488" y="1700213"/>
            <a:ext cx="1801812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1763713" y="1808163"/>
            <a:ext cx="28019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buFontTx/>
              <a:buChar char="•"/>
            </a:pPr>
            <a:r>
              <a:rPr lang="ru-RU">
                <a:solidFill>
                  <a:srgbClr val="0000FF"/>
                </a:solidFill>
              </a:rPr>
              <a:t>деятельный и активный</a:t>
            </a:r>
          </a:p>
        </p:txBody>
      </p:sp>
      <p:sp>
        <p:nvSpPr>
          <p:cNvPr id="3078" name="Text Box 7"/>
          <p:cNvSpPr txBox="1">
            <a:spLocks noChangeArrowheads="1"/>
          </p:cNvSpPr>
          <p:nvPr/>
        </p:nvSpPr>
        <p:spPr bwMode="auto">
          <a:xfrm>
            <a:off x="1979613" y="2312988"/>
            <a:ext cx="1514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buFontTx/>
              <a:buChar char="•"/>
            </a:pPr>
            <a:r>
              <a:rPr lang="ru-RU">
                <a:solidFill>
                  <a:srgbClr val="0000FF"/>
                </a:solidFill>
              </a:rPr>
              <a:t>креативный</a:t>
            </a:r>
          </a:p>
        </p:txBody>
      </p:sp>
      <p:sp>
        <p:nvSpPr>
          <p:cNvPr id="3079" name="Text Box 8"/>
          <p:cNvSpPr txBox="1">
            <a:spLocks noChangeArrowheads="1"/>
          </p:cNvSpPr>
          <p:nvPr/>
        </p:nvSpPr>
        <p:spPr bwMode="auto">
          <a:xfrm>
            <a:off x="2124075" y="2816225"/>
            <a:ext cx="2084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buFontTx/>
              <a:buChar char="•"/>
            </a:pPr>
            <a:r>
              <a:rPr lang="ru-RU">
                <a:solidFill>
                  <a:srgbClr val="0000FF"/>
                </a:solidFill>
              </a:rPr>
              <a:t>любознательный</a:t>
            </a:r>
          </a:p>
        </p:txBody>
      </p:sp>
      <p:sp>
        <p:nvSpPr>
          <p:cNvPr id="3080" name="Text Box 9"/>
          <p:cNvSpPr txBox="1">
            <a:spLocks noChangeArrowheads="1"/>
          </p:cNvSpPr>
          <p:nvPr/>
        </p:nvSpPr>
        <p:spPr bwMode="auto">
          <a:xfrm>
            <a:off x="2303463" y="3249613"/>
            <a:ext cx="17986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buFontTx/>
              <a:buChar char="•"/>
            </a:pPr>
            <a:r>
              <a:rPr lang="ru-RU">
                <a:solidFill>
                  <a:srgbClr val="0000FF"/>
                </a:solidFill>
              </a:rPr>
              <a:t>инициативный</a:t>
            </a:r>
          </a:p>
        </p:txBody>
      </p:sp>
      <p:sp>
        <p:nvSpPr>
          <p:cNvPr id="3081" name="Text Box 10"/>
          <p:cNvSpPr txBox="1">
            <a:spLocks noChangeArrowheads="1"/>
          </p:cNvSpPr>
          <p:nvPr/>
        </p:nvSpPr>
        <p:spPr bwMode="auto">
          <a:xfrm>
            <a:off x="576263" y="3897313"/>
            <a:ext cx="38703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buFontTx/>
              <a:buChar char="•"/>
            </a:pPr>
            <a:r>
              <a:rPr lang="ru-RU">
                <a:solidFill>
                  <a:srgbClr val="0000FF"/>
                </a:solidFill>
              </a:rPr>
              <a:t>открытый внешнему миру,</a:t>
            </a:r>
          </a:p>
          <a:p>
            <a:pPr eaLnBrk="0" hangingPunct="0"/>
            <a:r>
              <a:rPr lang="ru-RU">
                <a:solidFill>
                  <a:srgbClr val="0000FF"/>
                </a:solidFill>
              </a:rPr>
              <a:t> доброжелательный и отзывчивый</a:t>
            </a:r>
          </a:p>
        </p:txBody>
      </p:sp>
      <p:sp>
        <p:nvSpPr>
          <p:cNvPr id="3082" name="Text Box 11"/>
          <p:cNvSpPr txBox="1">
            <a:spLocks noChangeArrowheads="1"/>
          </p:cNvSpPr>
          <p:nvPr/>
        </p:nvSpPr>
        <p:spPr bwMode="auto">
          <a:xfrm>
            <a:off x="250825" y="4581525"/>
            <a:ext cx="3946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buFontTx/>
              <a:buChar char="•"/>
            </a:pPr>
            <a:r>
              <a:rPr lang="ru-RU">
                <a:solidFill>
                  <a:srgbClr val="0000FF"/>
                </a:solidFill>
              </a:rPr>
              <a:t>положительное отношение к себе,</a:t>
            </a:r>
          </a:p>
          <a:p>
            <a:pPr eaLnBrk="0" hangingPunct="0"/>
            <a:r>
              <a:rPr lang="ru-RU">
                <a:solidFill>
                  <a:srgbClr val="0000FF"/>
                </a:solidFill>
              </a:rPr>
              <a:t> уверенность в своих силах</a:t>
            </a:r>
            <a:r>
              <a:rPr lang="ru-RU">
                <a:solidFill>
                  <a:srgbClr val="FFFF99"/>
                </a:solidFill>
              </a:rPr>
              <a:t> </a:t>
            </a:r>
          </a:p>
        </p:txBody>
      </p:sp>
      <p:sp>
        <p:nvSpPr>
          <p:cNvPr id="3083" name="Text Box 12"/>
          <p:cNvSpPr txBox="1">
            <a:spLocks noChangeArrowheads="1"/>
          </p:cNvSpPr>
          <p:nvPr/>
        </p:nvSpPr>
        <p:spPr bwMode="auto">
          <a:xfrm>
            <a:off x="4895850" y="3860800"/>
            <a:ext cx="16557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buFontTx/>
              <a:buChar char="•"/>
            </a:pPr>
            <a:r>
              <a:rPr lang="ru-RU" b="1"/>
              <a:t>коммуника-</a:t>
            </a:r>
          </a:p>
          <a:p>
            <a:pPr eaLnBrk="0" hangingPunct="0"/>
            <a:r>
              <a:rPr lang="ru-RU" b="1"/>
              <a:t> тивность</a:t>
            </a:r>
          </a:p>
        </p:txBody>
      </p:sp>
      <p:sp>
        <p:nvSpPr>
          <p:cNvPr id="3084" name="Text Box 13"/>
          <p:cNvSpPr txBox="1">
            <a:spLocks noChangeArrowheads="1"/>
          </p:cNvSpPr>
          <p:nvPr/>
        </p:nvSpPr>
        <p:spPr bwMode="auto">
          <a:xfrm>
            <a:off x="2808288" y="6021388"/>
            <a:ext cx="63357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buFontTx/>
              <a:buChar char="•"/>
            </a:pPr>
            <a:r>
              <a:rPr lang="ru-RU" b="1"/>
              <a:t>навыки самоорганизации и здорового образа жизни</a:t>
            </a:r>
          </a:p>
        </p:txBody>
      </p:sp>
      <p:sp>
        <p:nvSpPr>
          <p:cNvPr id="3085" name="Text Box 14"/>
          <p:cNvSpPr txBox="1">
            <a:spLocks noChangeArrowheads="1"/>
          </p:cNvSpPr>
          <p:nvPr/>
        </p:nvSpPr>
        <p:spPr bwMode="auto">
          <a:xfrm>
            <a:off x="5148263" y="2420938"/>
            <a:ext cx="15843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buFontTx/>
              <a:buChar char="•"/>
            </a:pPr>
            <a:r>
              <a:rPr lang="ru-RU" b="1"/>
              <a:t>исследова-</a:t>
            </a:r>
          </a:p>
          <a:p>
            <a:pPr eaLnBrk="0" hangingPunct="0"/>
            <a:r>
              <a:rPr lang="ru-RU" b="1"/>
              <a:t> тельский</a:t>
            </a:r>
          </a:p>
          <a:p>
            <a:pPr eaLnBrk="0" hangingPunct="0"/>
            <a:r>
              <a:rPr lang="ru-RU" b="1"/>
              <a:t> интерес</a:t>
            </a:r>
          </a:p>
        </p:txBody>
      </p:sp>
      <p:sp>
        <p:nvSpPr>
          <p:cNvPr id="3086" name="Text Box 15"/>
          <p:cNvSpPr txBox="1">
            <a:spLocks noChangeArrowheads="1"/>
          </p:cNvSpPr>
          <p:nvPr/>
        </p:nvSpPr>
        <p:spPr bwMode="auto">
          <a:xfrm>
            <a:off x="6767513" y="4941888"/>
            <a:ext cx="21986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buFontTx/>
              <a:buChar char="•"/>
            </a:pPr>
            <a:r>
              <a:rPr lang="ru-RU" b="1"/>
              <a:t>саморегуляция</a:t>
            </a:r>
          </a:p>
        </p:txBody>
      </p:sp>
      <p:sp>
        <p:nvSpPr>
          <p:cNvPr id="3087" name="Text Box 16"/>
          <p:cNvSpPr txBox="1">
            <a:spLocks noChangeArrowheads="1"/>
          </p:cNvSpPr>
          <p:nvPr/>
        </p:nvSpPr>
        <p:spPr bwMode="auto">
          <a:xfrm>
            <a:off x="4103688" y="4941888"/>
            <a:ext cx="23415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buFontTx/>
              <a:buChar char="•"/>
            </a:pPr>
            <a:r>
              <a:rPr lang="ru-RU" b="1"/>
              <a:t>ответственность</a:t>
            </a:r>
          </a:p>
        </p:txBody>
      </p:sp>
      <p:sp>
        <p:nvSpPr>
          <p:cNvPr id="3088" name="Text Box 17"/>
          <p:cNvSpPr txBox="1">
            <a:spLocks noChangeArrowheads="1"/>
          </p:cNvSpPr>
          <p:nvPr/>
        </p:nvSpPr>
        <p:spPr bwMode="auto">
          <a:xfrm>
            <a:off x="0" y="5337175"/>
            <a:ext cx="25796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buFontTx/>
              <a:buChar char="•"/>
            </a:pPr>
            <a:r>
              <a:rPr lang="ru-RU">
                <a:solidFill>
                  <a:srgbClr val="0000FF"/>
                </a:solidFill>
              </a:rPr>
              <a:t>чувство собственного</a:t>
            </a:r>
          </a:p>
          <a:p>
            <a:pPr eaLnBrk="0" hangingPunct="0"/>
            <a:r>
              <a:rPr lang="ru-RU">
                <a:solidFill>
                  <a:srgbClr val="0000FF"/>
                </a:solidFill>
              </a:rPr>
              <a:t>  достоинства</a:t>
            </a:r>
          </a:p>
        </p:txBody>
      </p:sp>
      <p:sp>
        <p:nvSpPr>
          <p:cNvPr id="3089" name="Text Box 18"/>
          <p:cNvSpPr txBox="1">
            <a:spLocks noChangeArrowheads="1"/>
          </p:cNvSpPr>
          <p:nvPr/>
        </p:nvSpPr>
        <p:spPr bwMode="auto">
          <a:xfrm>
            <a:off x="3527425" y="5373688"/>
            <a:ext cx="5076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buFontTx/>
              <a:buChar char="•"/>
            </a:pPr>
            <a:r>
              <a:rPr lang="ru-RU" b="1"/>
              <a:t>уважительное отношение к окружающим, </a:t>
            </a:r>
          </a:p>
          <a:p>
            <a:pPr eaLnBrk="0" hangingPunct="0"/>
            <a:r>
              <a:rPr lang="ru-RU" b="1"/>
              <a:t> к иной точке зрения</a:t>
            </a:r>
          </a:p>
        </p:txBody>
      </p:sp>
      <p:sp>
        <p:nvSpPr>
          <p:cNvPr id="3091" name="AutoShape 19"/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r>
              <a:rPr lang="ru-RU" sz="2400" b="1">
                <a:solidFill>
                  <a:srgbClr val="29292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УЧЕБНАЯ САМОСТОЯТЕЛЬНОСТЬ ≡ УМЕНИЕ УЧИТЬСЯ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2"/>
          <p:cNvSpPr txBox="1">
            <a:spLocks noChangeArrowheads="1"/>
          </p:cNvSpPr>
          <p:nvPr/>
        </p:nvSpPr>
        <p:spPr bwMode="auto">
          <a:xfrm>
            <a:off x="3124200" y="1600200"/>
            <a:ext cx="3810000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30000"/>
              </a:lnSpc>
              <a:spcBef>
                <a:spcPct val="30000"/>
              </a:spcBef>
              <a:spcAft>
                <a:spcPct val="30000"/>
              </a:spcAft>
            </a:pPr>
            <a:endParaRPr lang="ru-RU" sz="1800" b="1">
              <a:latin typeface="Arial" charset="0"/>
            </a:endParaRPr>
          </a:p>
          <a:p>
            <a:pPr>
              <a:lnSpc>
                <a:spcPct val="3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ru-RU" sz="2800" b="1">
                <a:latin typeface="Arial" charset="0"/>
              </a:rPr>
              <a:t>Решите уравнение:</a:t>
            </a:r>
          </a:p>
          <a:p>
            <a:pPr>
              <a:lnSpc>
                <a:spcPct val="45000"/>
              </a:lnSpc>
              <a:spcBef>
                <a:spcPct val="45000"/>
              </a:spcBef>
              <a:spcAft>
                <a:spcPct val="45000"/>
              </a:spcAft>
            </a:pPr>
            <a:r>
              <a:rPr lang="ru-RU" sz="2400" b="1">
                <a:latin typeface="Arial" charset="0"/>
              </a:rPr>
              <a:t> </a:t>
            </a:r>
            <a:r>
              <a:rPr lang="ru-RU" sz="2800" b="1" i="1"/>
              <a:t>х</a:t>
            </a:r>
            <a:r>
              <a:rPr lang="ru-RU" sz="2400" b="1">
                <a:latin typeface="Arial" charset="0"/>
              </a:rPr>
              <a:t> + 15 = 27</a:t>
            </a:r>
          </a:p>
        </p:txBody>
      </p:sp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684213" y="1628775"/>
            <a:ext cx="1981200" cy="5492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000" b="1">
                <a:solidFill>
                  <a:srgbClr val="000099"/>
                </a:solidFill>
                <a:latin typeface="Arial" charset="0"/>
              </a:rPr>
              <a:t>Пример:</a:t>
            </a:r>
          </a:p>
        </p:txBody>
      </p:sp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900113" y="3716338"/>
            <a:ext cx="7777162" cy="1916112"/>
          </a:xfrm>
          <a:prstGeom prst="rect">
            <a:avLst/>
          </a:prstGeom>
          <a:solidFill>
            <a:srgbClr val="FFFFCC"/>
          </a:solidFill>
          <a:ln w="12700">
            <a:solidFill>
              <a:srgbClr val="FFCC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100" b="1">
                <a:solidFill>
                  <a:srgbClr val="FF3300"/>
                </a:solidFill>
                <a:latin typeface="Arial" charset="0"/>
              </a:rPr>
              <a:t>Эталон для самопроверки на новый способ действия:</a:t>
            </a:r>
          </a:p>
          <a:p>
            <a:endParaRPr lang="ru-RU" sz="2000" b="1">
              <a:solidFill>
                <a:srgbClr val="FF3300"/>
              </a:solidFill>
              <a:latin typeface="Arial" charset="0"/>
            </a:endParaRPr>
          </a:p>
          <a:p>
            <a:r>
              <a:rPr lang="ru-RU" sz="2000" b="1" i="1"/>
              <a:t>х</a:t>
            </a:r>
            <a:r>
              <a:rPr lang="ru-RU" sz="1800" b="1" i="1"/>
              <a:t> </a:t>
            </a:r>
            <a:r>
              <a:rPr lang="ru-RU" sz="1800" b="1">
                <a:latin typeface="Arial" charset="0"/>
              </a:rPr>
              <a:t>+ 15 = 27                     </a:t>
            </a:r>
            <a:r>
              <a:rPr lang="en-US" sz="2000" b="1" i="1" u="sng"/>
              <a:t>x</a:t>
            </a:r>
            <a:r>
              <a:rPr lang="ru-RU" sz="2000" b="1" i="1"/>
              <a:t> + </a:t>
            </a:r>
            <a:r>
              <a:rPr lang="ru-RU" sz="2000" b="1" i="1" u="sng"/>
              <a:t>а</a:t>
            </a:r>
            <a:r>
              <a:rPr lang="ru-RU" sz="2000" b="1" i="1"/>
              <a:t> =</a:t>
            </a:r>
            <a:r>
              <a:rPr lang="en-US" sz="2000" b="1" i="1"/>
              <a:t>  </a:t>
            </a:r>
            <a:r>
              <a:rPr lang="ru-RU" sz="2000" b="1" i="1"/>
              <a:t> </a:t>
            </a:r>
            <a:r>
              <a:rPr lang="en-US" sz="2000" b="1" i="1"/>
              <a:t>b</a:t>
            </a:r>
            <a:endParaRPr lang="ru-RU" sz="1800" b="1">
              <a:latin typeface="Arial" charset="0"/>
            </a:endParaRPr>
          </a:p>
          <a:p>
            <a:r>
              <a:rPr lang="ru-RU" sz="2000" b="1" i="1"/>
              <a:t>х</a:t>
            </a:r>
            <a:r>
              <a:rPr lang="ru-RU" sz="1800" b="1">
                <a:latin typeface="Arial" charset="0"/>
              </a:rPr>
              <a:t> = 27 – 15                     </a:t>
            </a:r>
            <a:r>
              <a:rPr lang="en-US" sz="2000" b="1" i="1"/>
              <a:t>x = b – a</a:t>
            </a:r>
            <a:endParaRPr lang="ru-RU" sz="1800" b="1">
              <a:latin typeface="Arial" charset="0"/>
            </a:endParaRPr>
          </a:p>
          <a:p>
            <a:pPr>
              <a:lnSpc>
                <a:spcPct val="110000"/>
              </a:lnSpc>
            </a:pPr>
            <a:r>
              <a:rPr lang="ru-RU" sz="1800" b="1" i="1" u="sng"/>
              <a:t>х</a:t>
            </a:r>
            <a:r>
              <a:rPr lang="ru-RU" sz="1800" b="1" u="sng">
                <a:latin typeface="Arial" charset="0"/>
              </a:rPr>
              <a:t> = 12</a:t>
            </a:r>
            <a:r>
              <a:rPr lang="ru-RU" sz="1800" b="1">
                <a:latin typeface="Arial" charset="0"/>
              </a:rPr>
              <a:t>                </a:t>
            </a:r>
            <a:endParaRPr lang="ru-RU" sz="1800" b="1" u="sng">
              <a:latin typeface="Arial" charset="0"/>
            </a:endParaRPr>
          </a:p>
          <a:p>
            <a:endParaRPr lang="ru-RU" sz="1800" b="1">
              <a:latin typeface="Arial" charset="0"/>
            </a:endParaRPr>
          </a:p>
        </p:txBody>
      </p:sp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179388" y="333375"/>
            <a:ext cx="54737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000">
                <a:solidFill>
                  <a:srgbClr val="FF0000"/>
                </a:solidFill>
                <a:latin typeface="Arial" charset="0"/>
              </a:rPr>
              <a:t>Эталон для самопроверки:</a:t>
            </a:r>
          </a:p>
        </p:txBody>
      </p:sp>
      <p:sp>
        <p:nvSpPr>
          <p:cNvPr id="93190" name="Text Box 6"/>
          <p:cNvSpPr txBox="1">
            <a:spLocks noChangeArrowheads="1"/>
          </p:cNvSpPr>
          <p:nvPr/>
        </p:nvSpPr>
        <p:spPr bwMode="auto">
          <a:xfrm>
            <a:off x="5148263" y="404813"/>
            <a:ext cx="3708400" cy="11874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FF0000"/>
                </a:solidFill>
                <a:latin typeface="Arial" charset="0"/>
              </a:rPr>
              <a:t>реализация способа действия, соотнесенная с эталоном</a:t>
            </a:r>
          </a:p>
        </p:txBody>
      </p:sp>
      <p:sp>
        <p:nvSpPr>
          <p:cNvPr id="93191" name="Oval 7"/>
          <p:cNvSpPr>
            <a:spLocks noChangeArrowheads="1"/>
          </p:cNvSpPr>
          <p:nvPr/>
        </p:nvSpPr>
        <p:spPr bwMode="auto">
          <a:xfrm>
            <a:off x="4284663" y="4365625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93192" name="Picture 8" descr="BD07304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1725" y="1916113"/>
            <a:ext cx="1008063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395288" y="2781300"/>
            <a:ext cx="8569325" cy="3600450"/>
          </a:xfrm>
          <a:prstGeom prst="rect">
            <a:avLst/>
          </a:prstGeom>
          <a:solidFill>
            <a:srgbClr val="CCFFFF"/>
          </a:solidFill>
          <a:ln w="19050" cap="sq">
            <a:solidFill>
              <a:srgbClr val="66FF99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2627313" y="3284538"/>
            <a:ext cx="6697662" cy="26098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>
              <a:spcBef>
                <a:spcPct val="85000"/>
              </a:spcBef>
            </a:pPr>
            <a:r>
              <a:rPr lang="ru-RU" sz="2100" b="1">
                <a:solidFill>
                  <a:schemeClr val="accent2"/>
                </a:solidFill>
                <a:latin typeface="Arial" charset="0"/>
              </a:rPr>
              <a:t>1.</a:t>
            </a:r>
            <a:r>
              <a:rPr lang="ru-RU" sz="2100" b="1">
                <a:latin typeface="Arial" charset="0"/>
              </a:rPr>
              <a:t>  Границы применимости нового знания</a:t>
            </a:r>
            <a:endParaRPr lang="ru-RU" sz="2000" b="1">
              <a:latin typeface="Arial" charset="0"/>
            </a:endParaRPr>
          </a:p>
          <a:p>
            <a:pPr marL="457200" indent="-457200">
              <a:spcBef>
                <a:spcPct val="85000"/>
              </a:spcBef>
            </a:pPr>
            <a:r>
              <a:rPr lang="ru-RU" sz="2100" b="1">
                <a:solidFill>
                  <a:schemeClr val="accent2"/>
                </a:solidFill>
                <a:latin typeface="Arial" charset="0"/>
              </a:rPr>
              <a:t>2.</a:t>
            </a:r>
            <a:r>
              <a:rPr lang="ru-RU" sz="2100" b="1">
                <a:latin typeface="Arial" charset="0"/>
              </a:rPr>
              <a:t>  Задания, в которых новое</a:t>
            </a:r>
          </a:p>
          <a:p>
            <a:pPr marL="457200" indent="-457200"/>
            <a:r>
              <a:rPr lang="ru-RU" sz="2100" b="1">
                <a:latin typeface="Arial" charset="0"/>
              </a:rPr>
              <a:t>     знание связывается с ранее изученными</a:t>
            </a:r>
          </a:p>
          <a:p>
            <a:pPr marL="457200" indent="-457200">
              <a:spcBef>
                <a:spcPct val="50000"/>
              </a:spcBef>
            </a:pPr>
            <a:r>
              <a:rPr lang="ru-RU" sz="2100" b="1">
                <a:solidFill>
                  <a:schemeClr val="accent2"/>
                </a:solidFill>
                <a:latin typeface="Arial" charset="0"/>
              </a:rPr>
              <a:t>3. </a:t>
            </a:r>
            <a:r>
              <a:rPr lang="ru-RU" sz="2100" b="1">
                <a:latin typeface="Arial" charset="0"/>
              </a:rPr>
              <a:t> Задания на повторение</a:t>
            </a:r>
          </a:p>
          <a:p>
            <a:pPr marL="457200" indent="-457200">
              <a:spcBef>
                <a:spcPct val="50000"/>
              </a:spcBef>
            </a:pPr>
            <a:r>
              <a:rPr lang="ru-RU" sz="2100" b="1">
                <a:solidFill>
                  <a:schemeClr val="accent2"/>
                </a:solidFill>
                <a:latin typeface="Arial" charset="0"/>
              </a:rPr>
              <a:t>4.</a:t>
            </a:r>
            <a:r>
              <a:rPr lang="ru-RU" sz="2100" b="1">
                <a:latin typeface="Arial" charset="0"/>
              </a:rPr>
              <a:t>  Задания на пропедевтику изучения</a:t>
            </a:r>
          </a:p>
          <a:p>
            <a:pPr marL="457200" indent="-457200"/>
            <a:r>
              <a:rPr lang="ru-RU" sz="2100" b="1">
                <a:latin typeface="Arial" charset="0"/>
              </a:rPr>
              <a:t>     последующих тем</a:t>
            </a:r>
          </a:p>
        </p:txBody>
      </p:sp>
      <p:pic>
        <p:nvPicPr>
          <p:cNvPr id="96260" name="Picture 4" descr="Peterson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3141663"/>
            <a:ext cx="21304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61" name="Rectangle 5"/>
          <p:cNvSpPr>
            <a:spLocks noChangeArrowheads="1"/>
          </p:cNvSpPr>
          <p:nvPr/>
        </p:nvSpPr>
        <p:spPr bwMode="auto">
          <a:xfrm>
            <a:off x="323850" y="333375"/>
            <a:ext cx="8640763" cy="838200"/>
          </a:xfrm>
          <a:prstGeom prst="rect">
            <a:avLst/>
          </a:prstGeom>
          <a:noFill/>
          <a:ln w="28575">
            <a:solidFill>
              <a:srgbClr val="6699FF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30000"/>
              </a:spcBef>
            </a:pPr>
            <a:r>
              <a:rPr lang="ru-RU" b="1" dirty="0" smtClean="0">
                <a:solidFill>
                  <a:srgbClr val="E80000"/>
                </a:solidFill>
                <a:latin typeface="Arial" charset="0"/>
              </a:rPr>
              <a:t>7. </a:t>
            </a:r>
            <a:r>
              <a:rPr lang="ru-RU" b="1" dirty="0">
                <a:solidFill>
                  <a:srgbClr val="E80000"/>
                </a:solidFill>
                <a:latin typeface="Arial" charset="0"/>
                <a:cs typeface="Arial" charset="0"/>
              </a:rPr>
              <a:t>Включение в систему знаний и повторение (5–8 мин)</a:t>
            </a:r>
          </a:p>
        </p:txBody>
      </p:sp>
      <p:sp>
        <p:nvSpPr>
          <p:cNvPr id="96262" name="Text Box 6"/>
          <p:cNvSpPr txBox="1">
            <a:spLocks noChangeArrowheads="1"/>
          </p:cNvSpPr>
          <p:nvPr/>
        </p:nvSpPr>
        <p:spPr bwMode="auto">
          <a:xfrm>
            <a:off x="250825" y="1412875"/>
            <a:ext cx="8642350" cy="1111250"/>
          </a:xfrm>
          <a:prstGeom prst="rect">
            <a:avLst/>
          </a:prstGeom>
          <a:solidFill>
            <a:srgbClr val="FFFFD9"/>
          </a:solidFill>
          <a:ln w="12700" cap="sq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ru-RU" sz="2000" b="1">
                <a:latin typeface="Arial" charset="0"/>
                <a:cs typeface="Arial" charset="0"/>
              </a:rPr>
              <a:t>Цель этапа:</a:t>
            </a:r>
          </a:p>
          <a:p>
            <a:pPr>
              <a:spcBef>
                <a:spcPct val="30000"/>
              </a:spcBef>
            </a:pPr>
            <a:r>
              <a:rPr lang="ru-RU" sz="2000">
                <a:latin typeface="Arial" charset="0"/>
                <a:cs typeface="Arial" charset="0"/>
              </a:rPr>
              <a:t>включение нового знания в систему знаний, повторение и закрепление ранее изученного.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250825" y="260350"/>
            <a:ext cx="8640763" cy="838200"/>
          </a:xfrm>
          <a:prstGeom prst="rect">
            <a:avLst/>
          </a:prstGeom>
          <a:noFill/>
          <a:ln w="28575">
            <a:solidFill>
              <a:srgbClr val="6699FF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30000"/>
              </a:spcBef>
            </a:pPr>
            <a:r>
              <a:rPr lang="ru-RU" b="1" dirty="0" smtClean="0">
                <a:solidFill>
                  <a:srgbClr val="E80000"/>
                </a:solidFill>
                <a:latin typeface="Arial" charset="0"/>
              </a:rPr>
              <a:t>8. </a:t>
            </a:r>
            <a:r>
              <a:rPr lang="ru-RU" b="1" dirty="0">
                <a:solidFill>
                  <a:srgbClr val="E80000"/>
                </a:solidFill>
                <a:latin typeface="Arial" charset="0"/>
                <a:cs typeface="Arial" charset="0"/>
              </a:rPr>
              <a:t>Рефлексия учебной деятельности на уроке (2–3 мин)</a:t>
            </a:r>
          </a:p>
        </p:txBody>
      </p:sp>
      <p:sp>
        <p:nvSpPr>
          <p:cNvPr id="97283" name="Text Box 3"/>
          <p:cNvSpPr txBox="1">
            <a:spLocks noChangeArrowheads="1"/>
          </p:cNvSpPr>
          <p:nvPr/>
        </p:nvSpPr>
        <p:spPr bwMode="auto">
          <a:xfrm>
            <a:off x="250825" y="1412875"/>
            <a:ext cx="8893175" cy="1111250"/>
          </a:xfrm>
          <a:prstGeom prst="rect">
            <a:avLst/>
          </a:prstGeom>
          <a:solidFill>
            <a:srgbClr val="FFFFD9"/>
          </a:solidFill>
          <a:ln w="12700" cap="sq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ru-RU" sz="2000" b="1">
                <a:latin typeface="Arial" charset="0"/>
                <a:cs typeface="Arial" charset="0"/>
              </a:rPr>
              <a:t>Цель этапа:</a:t>
            </a:r>
          </a:p>
          <a:p>
            <a:pPr>
              <a:spcBef>
                <a:spcPct val="30000"/>
              </a:spcBef>
            </a:pPr>
            <a:r>
              <a:rPr lang="ru-RU" sz="2000">
                <a:latin typeface="Arial" charset="0"/>
                <a:cs typeface="Arial" charset="0"/>
              </a:rPr>
              <a:t>соотнесение цели урока и его результатов, самооценка работы на уроке, осознание метода построения нового знания.</a:t>
            </a:r>
          </a:p>
        </p:txBody>
      </p:sp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323850" y="2781300"/>
            <a:ext cx="8569325" cy="3600450"/>
          </a:xfrm>
          <a:prstGeom prst="rect">
            <a:avLst/>
          </a:prstGeom>
          <a:solidFill>
            <a:srgbClr val="CCFFFF"/>
          </a:solidFill>
          <a:ln w="19050" cap="sq">
            <a:solidFill>
              <a:srgbClr val="66FF99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7285" name="Text Box 5"/>
          <p:cNvSpPr txBox="1">
            <a:spLocks noChangeArrowheads="1"/>
          </p:cNvSpPr>
          <p:nvPr/>
        </p:nvSpPr>
        <p:spPr bwMode="auto">
          <a:xfrm>
            <a:off x="2843213" y="3284538"/>
            <a:ext cx="6697662" cy="28035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>
              <a:spcBef>
                <a:spcPct val="85000"/>
              </a:spcBef>
            </a:pPr>
            <a:r>
              <a:rPr lang="ru-RU" sz="2100" b="1">
                <a:solidFill>
                  <a:schemeClr val="accent2"/>
                </a:solidFill>
                <a:latin typeface="Arial" charset="0"/>
              </a:rPr>
              <a:t>1.</a:t>
            </a:r>
            <a:r>
              <a:rPr lang="ru-RU" sz="2100" b="1">
                <a:latin typeface="Arial" charset="0"/>
              </a:rPr>
              <a:t> Фиксация нового содержания</a:t>
            </a:r>
          </a:p>
          <a:p>
            <a:pPr marL="457200" indent="-457200">
              <a:spcBef>
                <a:spcPct val="85000"/>
              </a:spcBef>
            </a:pPr>
            <a:r>
              <a:rPr lang="ru-RU" sz="2100" b="1">
                <a:solidFill>
                  <a:schemeClr val="accent2"/>
                </a:solidFill>
                <a:latin typeface="Arial" charset="0"/>
              </a:rPr>
              <a:t>2.</a:t>
            </a:r>
            <a:r>
              <a:rPr lang="ru-RU" sz="2100" b="1">
                <a:latin typeface="Arial" charset="0"/>
              </a:rPr>
              <a:t> Рефлексия </a:t>
            </a:r>
            <a:r>
              <a:rPr lang="ru-RU" sz="2100" b="1" i="1">
                <a:latin typeface="Arial" charset="0"/>
              </a:rPr>
              <a:t>учебной деятельности</a:t>
            </a:r>
          </a:p>
          <a:p>
            <a:pPr marL="457200" indent="-457200"/>
            <a:r>
              <a:rPr lang="ru-RU" sz="2000" b="1" i="1">
                <a:latin typeface="Arial" charset="0"/>
              </a:rPr>
              <a:t>     </a:t>
            </a:r>
            <a:r>
              <a:rPr lang="ru-RU" sz="2000" b="1">
                <a:solidFill>
                  <a:srgbClr val="009999"/>
                </a:solidFill>
                <a:latin typeface="Arial" charset="0"/>
              </a:rPr>
              <a:t>(</a:t>
            </a:r>
            <a:r>
              <a:rPr lang="ru-RU" sz="2000" b="1" i="1">
                <a:solidFill>
                  <a:srgbClr val="009999"/>
                </a:solidFill>
                <a:latin typeface="Arial" charset="0"/>
              </a:rPr>
              <a:t>затруднение, цель, результат,</a:t>
            </a:r>
          </a:p>
          <a:p>
            <a:pPr marL="457200" indent="-457200"/>
            <a:r>
              <a:rPr lang="ru-RU" sz="2000" b="1" i="1">
                <a:solidFill>
                  <a:srgbClr val="009999"/>
                </a:solidFill>
                <a:latin typeface="Arial" charset="0"/>
              </a:rPr>
              <a:t>      как достигнут результат</a:t>
            </a:r>
            <a:r>
              <a:rPr lang="ru-RU" sz="2000" b="1">
                <a:solidFill>
                  <a:srgbClr val="009999"/>
                </a:solidFill>
                <a:latin typeface="Arial" charset="0"/>
              </a:rPr>
              <a:t>)</a:t>
            </a:r>
          </a:p>
          <a:p>
            <a:pPr marL="457200" indent="-457200">
              <a:spcBef>
                <a:spcPct val="85000"/>
              </a:spcBef>
            </a:pPr>
            <a:r>
              <a:rPr lang="ru-RU" sz="2100" b="1">
                <a:solidFill>
                  <a:schemeClr val="accent2"/>
                </a:solidFill>
                <a:latin typeface="Arial" charset="0"/>
              </a:rPr>
              <a:t>3. </a:t>
            </a:r>
            <a:r>
              <a:rPr lang="ru-RU" sz="2100" b="1">
                <a:latin typeface="Arial" charset="0"/>
              </a:rPr>
              <a:t>Самооценка деятельности на уроке</a:t>
            </a:r>
          </a:p>
          <a:p>
            <a:pPr marL="457200" indent="-457200">
              <a:spcBef>
                <a:spcPct val="85000"/>
              </a:spcBef>
            </a:pPr>
            <a:r>
              <a:rPr lang="ru-RU" sz="2100" b="1">
                <a:solidFill>
                  <a:schemeClr val="accent2"/>
                </a:solidFill>
                <a:latin typeface="Arial" charset="0"/>
              </a:rPr>
              <a:t>4.</a:t>
            </a:r>
            <a:r>
              <a:rPr lang="ru-RU" sz="2100" b="1">
                <a:latin typeface="Arial" charset="0"/>
              </a:rPr>
              <a:t> Домашнее задание</a:t>
            </a:r>
            <a:endParaRPr lang="ru-RU" sz="1900" b="1">
              <a:solidFill>
                <a:srgbClr val="FF99FF"/>
              </a:solidFill>
              <a:latin typeface="Arial" charset="0"/>
            </a:endParaRPr>
          </a:p>
        </p:txBody>
      </p:sp>
      <p:pic>
        <p:nvPicPr>
          <p:cNvPr id="97286" name="Picture 6" descr="Peterson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068638"/>
            <a:ext cx="2116138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42913"/>
          </a:xfrm>
        </p:spPr>
        <p:txBody>
          <a:bodyPr/>
          <a:lstStyle/>
          <a:p>
            <a:pPr eaLnBrk="1" hangingPunct="1"/>
            <a:r>
              <a:rPr lang="ru-RU" sz="800" smtClean="0"/>
              <a:t>ТДМ</a:t>
            </a:r>
          </a:p>
        </p:txBody>
      </p:sp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539750" y="620713"/>
            <a:ext cx="8135938" cy="4270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>
                <a:solidFill>
                  <a:srgbClr val="FF3300"/>
                </a:solidFill>
                <a:latin typeface="Arial" charset="0"/>
              </a:rPr>
              <a:t>Технология деятельностного метода. </a:t>
            </a:r>
            <a:r>
              <a:rPr lang="ru-RU" sz="2200" b="1">
                <a:solidFill>
                  <a:schemeClr val="accent2"/>
                </a:solidFill>
                <a:latin typeface="Arial" charset="0"/>
              </a:rPr>
              <a:t>Урок ОНЗ   </a:t>
            </a:r>
          </a:p>
        </p:txBody>
      </p:sp>
      <p:sp>
        <p:nvSpPr>
          <p:cNvPr id="109572" name="Oval 4"/>
          <p:cNvSpPr>
            <a:spLocks noChangeArrowheads="1"/>
          </p:cNvSpPr>
          <p:nvPr/>
        </p:nvSpPr>
        <p:spPr bwMode="auto">
          <a:xfrm>
            <a:off x="787400" y="1997075"/>
            <a:ext cx="3141663" cy="3432175"/>
          </a:xfrm>
          <a:prstGeom prst="ellips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109573" name="Oval 5"/>
          <p:cNvSpPr>
            <a:spLocks noChangeArrowheads="1"/>
          </p:cNvSpPr>
          <p:nvPr/>
        </p:nvSpPr>
        <p:spPr bwMode="auto">
          <a:xfrm>
            <a:off x="1311275" y="1766888"/>
            <a:ext cx="1944688" cy="1808162"/>
          </a:xfrm>
          <a:prstGeom prst="ellipse">
            <a:avLst/>
          </a:prstGeom>
          <a:solidFill>
            <a:srgbClr val="A3E0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109574" name="Oval 6"/>
          <p:cNvSpPr>
            <a:spLocks noChangeArrowheads="1"/>
          </p:cNvSpPr>
          <p:nvPr/>
        </p:nvSpPr>
        <p:spPr bwMode="auto">
          <a:xfrm>
            <a:off x="3074988" y="2130425"/>
            <a:ext cx="117475" cy="11747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109575" name="Line 7"/>
          <p:cNvSpPr>
            <a:spLocks noChangeShapeType="1"/>
          </p:cNvSpPr>
          <p:nvPr/>
        </p:nvSpPr>
        <p:spPr bwMode="auto">
          <a:xfrm flipV="1">
            <a:off x="1403350" y="2420938"/>
            <a:ext cx="381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109576" name="Oval 8"/>
          <p:cNvSpPr>
            <a:spLocks noChangeArrowheads="1"/>
          </p:cNvSpPr>
          <p:nvPr/>
        </p:nvSpPr>
        <p:spPr bwMode="auto">
          <a:xfrm>
            <a:off x="1258888" y="2349500"/>
            <a:ext cx="120650" cy="119063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109577" name="Line 9"/>
          <p:cNvSpPr>
            <a:spLocks noChangeShapeType="1"/>
          </p:cNvSpPr>
          <p:nvPr/>
        </p:nvSpPr>
        <p:spPr bwMode="auto">
          <a:xfrm flipH="1">
            <a:off x="1763713" y="2060575"/>
            <a:ext cx="0" cy="70485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9578" name="Line 10"/>
          <p:cNvSpPr>
            <a:spLocks noChangeShapeType="1"/>
          </p:cNvSpPr>
          <p:nvPr/>
        </p:nvSpPr>
        <p:spPr bwMode="auto">
          <a:xfrm>
            <a:off x="2384425" y="4597400"/>
            <a:ext cx="57943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109579" name="Line 11"/>
          <p:cNvSpPr>
            <a:spLocks noChangeShapeType="1"/>
          </p:cNvSpPr>
          <p:nvPr/>
        </p:nvSpPr>
        <p:spPr bwMode="auto">
          <a:xfrm>
            <a:off x="1233488" y="4597400"/>
            <a:ext cx="57943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109580" name="Line 12"/>
          <p:cNvSpPr>
            <a:spLocks noChangeShapeType="1"/>
          </p:cNvSpPr>
          <p:nvPr/>
        </p:nvSpPr>
        <p:spPr bwMode="auto">
          <a:xfrm>
            <a:off x="1793875" y="4597400"/>
            <a:ext cx="5873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109581" name="Line 13"/>
          <p:cNvSpPr>
            <a:spLocks noChangeShapeType="1"/>
          </p:cNvSpPr>
          <p:nvPr/>
        </p:nvSpPr>
        <p:spPr bwMode="auto">
          <a:xfrm>
            <a:off x="1758950" y="2425700"/>
            <a:ext cx="623888" cy="9525"/>
          </a:xfrm>
          <a:prstGeom prst="line">
            <a:avLst/>
          </a:prstGeom>
          <a:noFill/>
          <a:ln w="19050">
            <a:solidFill>
              <a:srgbClr val="00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9582" name="Line 14"/>
          <p:cNvSpPr>
            <a:spLocks noChangeShapeType="1"/>
          </p:cNvSpPr>
          <p:nvPr/>
        </p:nvSpPr>
        <p:spPr bwMode="auto">
          <a:xfrm flipV="1">
            <a:off x="1758950" y="2189163"/>
            <a:ext cx="381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109583" name="Line 15"/>
          <p:cNvSpPr>
            <a:spLocks noChangeShapeType="1"/>
          </p:cNvSpPr>
          <p:nvPr/>
        </p:nvSpPr>
        <p:spPr bwMode="auto">
          <a:xfrm flipV="1">
            <a:off x="2098675" y="2189163"/>
            <a:ext cx="37623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109584" name="Line 16"/>
          <p:cNvSpPr>
            <a:spLocks noChangeShapeType="1"/>
          </p:cNvSpPr>
          <p:nvPr/>
        </p:nvSpPr>
        <p:spPr bwMode="auto">
          <a:xfrm flipV="1">
            <a:off x="2433638" y="2189163"/>
            <a:ext cx="381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109585" name="Line 17"/>
          <p:cNvSpPr>
            <a:spLocks noChangeShapeType="1"/>
          </p:cNvSpPr>
          <p:nvPr/>
        </p:nvSpPr>
        <p:spPr bwMode="auto">
          <a:xfrm flipV="1">
            <a:off x="2773363" y="2189163"/>
            <a:ext cx="3778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109586" name="AutoShape 18"/>
          <p:cNvSpPr>
            <a:spLocks/>
          </p:cNvSpPr>
          <p:nvPr/>
        </p:nvSpPr>
        <p:spPr bwMode="auto">
          <a:xfrm rot="5400000">
            <a:off x="1650207" y="4269581"/>
            <a:ext cx="265112" cy="1057275"/>
          </a:xfrm>
          <a:prstGeom prst="rightBrace">
            <a:avLst>
              <a:gd name="adj1" fmla="val 33234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9587" name="Arc 19"/>
          <p:cNvSpPr>
            <a:spLocks/>
          </p:cNvSpPr>
          <p:nvPr/>
        </p:nvSpPr>
        <p:spPr bwMode="auto">
          <a:xfrm rot="16200000" flipH="1">
            <a:off x="982663" y="1690688"/>
            <a:ext cx="650875" cy="815975"/>
          </a:xfrm>
          <a:custGeom>
            <a:avLst/>
            <a:gdLst>
              <a:gd name="T0" fmla="*/ 0 w 18212"/>
              <a:gd name="T1" fmla="*/ 0 h 21600"/>
              <a:gd name="T2" fmla="*/ 2147483647 w 18212"/>
              <a:gd name="T3" fmla="*/ 2147483647 h 21600"/>
              <a:gd name="T4" fmla="*/ 0 w 18212"/>
              <a:gd name="T5" fmla="*/ 2147483647 h 21600"/>
              <a:gd name="T6" fmla="*/ 0 60000 65536"/>
              <a:gd name="T7" fmla="*/ 0 60000 65536"/>
              <a:gd name="T8" fmla="*/ 0 60000 65536"/>
              <a:gd name="T9" fmla="*/ 0 w 18212"/>
              <a:gd name="T10" fmla="*/ 0 h 21600"/>
              <a:gd name="T11" fmla="*/ 18212 w 1821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212" h="21600" fill="none" extrusionOk="0">
                <a:moveTo>
                  <a:pt x="-1" y="0"/>
                </a:moveTo>
                <a:cubicBezTo>
                  <a:pt x="7377" y="0"/>
                  <a:pt x="14245" y="3765"/>
                  <a:pt x="18212" y="9986"/>
                </a:cubicBezTo>
              </a:path>
              <a:path w="18212" h="21600" stroke="0" extrusionOk="0">
                <a:moveTo>
                  <a:pt x="-1" y="0"/>
                </a:moveTo>
                <a:cubicBezTo>
                  <a:pt x="7377" y="0"/>
                  <a:pt x="14245" y="3765"/>
                  <a:pt x="18212" y="9986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109588" name="Arc 20"/>
          <p:cNvSpPr>
            <a:spLocks/>
          </p:cNvSpPr>
          <p:nvPr/>
        </p:nvSpPr>
        <p:spPr bwMode="auto">
          <a:xfrm flipV="1">
            <a:off x="3203575" y="1341438"/>
            <a:ext cx="631825" cy="858837"/>
          </a:xfrm>
          <a:custGeom>
            <a:avLst/>
            <a:gdLst>
              <a:gd name="T0" fmla="*/ 0 w 18212"/>
              <a:gd name="T1" fmla="*/ 0 h 21600"/>
              <a:gd name="T2" fmla="*/ 2147483647 w 18212"/>
              <a:gd name="T3" fmla="*/ 2147483647 h 21600"/>
              <a:gd name="T4" fmla="*/ 0 w 18212"/>
              <a:gd name="T5" fmla="*/ 2147483647 h 21600"/>
              <a:gd name="T6" fmla="*/ 0 60000 65536"/>
              <a:gd name="T7" fmla="*/ 0 60000 65536"/>
              <a:gd name="T8" fmla="*/ 0 60000 65536"/>
              <a:gd name="T9" fmla="*/ 0 w 18212"/>
              <a:gd name="T10" fmla="*/ 0 h 21600"/>
              <a:gd name="T11" fmla="*/ 18212 w 1821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212" h="21600" fill="none" extrusionOk="0">
                <a:moveTo>
                  <a:pt x="-1" y="0"/>
                </a:moveTo>
                <a:cubicBezTo>
                  <a:pt x="7377" y="0"/>
                  <a:pt x="14245" y="3765"/>
                  <a:pt x="18212" y="9986"/>
                </a:cubicBezTo>
              </a:path>
              <a:path w="18212" h="21600" stroke="0" extrusionOk="0">
                <a:moveTo>
                  <a:pt x="-1" y="0"/>
                </a:moveTo>
                <a:cubicBezTo>
                  <a:pt x="7377" y="0"/>
                  <a:pt x="14245" y="3765"/>
                  <a:pt x="18212" y="9986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109589" name="Text Box 21"/>
          <p:cNvSpPr txBox="1">
            <a:spLocks noChangeArrowheads="1"/>
          </p:cNvSpPr>
          <p:nvPr/>
        </p:nvSpPr>
        <p:spPr bwMode="auto">
          <a:xfrm>
            <a:off x="1042988" y="1773238"/>
            <a:ext cx="600075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600" b="1">
                <a:solidFill>
                  <a:srgbClr val="000000"/>
                </a:solidFill>
                <a:latin typeface="Arial" charset="0"/>
              </a:rPr>
              <a:t>1</a:t>
            </a:r>
            <a:endParaRPr lang="ru-RU" sz="1600" b="1"/>
          </a:p>
        </p:txBody>
      </p:sp>
      <p:sp>
        <p:nvSpPr>
          <p:cNvPr id="109590" name="Text Box 22"/>
          <p:cNvSpPr txBox="1">
            <a:spLocks noChangeArrowheads="1"/>
          </p:cNvSpPr>
          <p:nvPr/>
        </p:nvSpPr>
        <p:spPr bwMode="auto">
          <a:xfrm>
            <a:off x="1403350" y="2060575"/>
            <a:ext cx="600075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600" b="1">
                <a:solidFill>
                  <a:srgbClr val="000000"/>
                </a:solidFill>
                <a:latin typeface="Arial" charset="0"/>
              </a:rPr>
              <a:t>2</a:t>
            </a:r>
            <a:endParaRPr lang="ru-RU" sz="1600" b="1"/>
          </a:p>
        </p:txBody>
      </p:sp>
      <p:sp>
        <p:nvSpPr>
          <p:cNvPr id="109591" name="Text Box 23"/>
          <p:cNvSpPr txBox="1">
            <a:spLocks noChangeArrowheads="1"/>
          </p:cNvSpPr>
          <p:nvPr/>
        </p:nvSpPr>
        <p:spPr bwMode="auto">
          <a:xfrm>
            <a:off x="1730375" y="1852613"/>
            <a:ext cx="600075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600" b="1">
                <a:solidFill>
                  <a:srgbClr val="000000"/>
                </a:solidFill>
                <a:latin typeface="Arial" charset="0"/>
              </a:rPr>
              <a:t>5</a:t>
            </a:r>
            <a:endParaRPr lang="ru-RU" sz="1600" b="1"/>
          </a:p>
        </p:txBody>
      </p:sp>
      <p:sp>
        <p:nvSpPr>
          <p:cNvPr id="109592" name="Text Box 24"/>
          <p:cNvSpPr txBox="1">
            <a:spLocks noChangeArrowheads="1"/>
          </p:cNvSpPr>
          <p:nvPr/>
        </p:nvSpPr>
        <p:spPr bwMode="auto">
          <a:xfrm>
            <a:off x="2051050" y="1844675"/>
            <a:ext cx="598488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600" b="1">
                <a:solidFill>
                  <a:srgbClr val="000000"/>
                </a:solidFill>
                <a:latin typeface="Arial" charset="0"/>
              </a:rPr>
              <a:t>6</a:t>
            </a:r>
            <a:endParaRPr lang="ru-RU" sz="1600" b="1"/>
          </a:p>
        </p:txBody>
      </p:sp>
      <p:sp>
        <p:nvSpPr>
          <p:cNvPr id="109593" name="Text Box 25"/>
          <p:cNvSpPr txBox="1">
            <a:spLocks noChangeArrowheads="1"/>
          </p:cNvSpPr>
          <p:nvPr/>
        </p:nvSpPr>
        <p:spPr bwMode="auto">
          <a:xfrm>
            <a:off x="2982913" y="1717675"/>
            <a:ext cx="60325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600" b="1">
                <a:solidFill>
                  <a:srgbClr val="000000"/>
                </a:solidFill>
                <a:latin typeface="Arial" charset="0"/>
              </a:rPr>
              <a:t>9</a:t>
            </a:r>
            <a:endParaRPr lang="ru-RU" sz="1600" b="1"/>
          </a:p>
        </p:txBody>
      </p:sp>
      <p:sp>
        <p:nvSpPr>
          <p:cNvPr id="109594" name="Text Box 26"/>
          <p:cNvSpPr txBox="1">
            <a:spLocks noChangeArrowheads="1"/>
          </p:cNvSpPr>
          <p:nvPr/>
        </p:nvSpPr>
        <p:spPr bwMode="auto">
          <a:xfrm>
            <a:off x="2728913" y="2247900"/>
            <a:ext cx="600075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600" b="1">
                <a:solidFill>
                  <a:srgbClr val="000000"/>
                </a:solidFill>
                <a:latin typeface="Arial" charset="0"/>
              </a:rPr>
              <a:t>8</a:t>
            </a:r>
            <a:endParaRPr lang="ru-RU" sz="1600" b="1"/>
          </a:p>
        </p:txBody>
      </p:sp>
      <p:sp>
        <p:nvSpPr>
          <p:cNvPr id="109595" name="Text Box 27"/>
          <p:cNvSpPr txBox="1">
            <a:spLocks noChangeArrowheads="1"/>
          </p:cNvSpPr>
          <p:nvPr/>
        </p:nvSpPr>
        <p:spPr bwMode="auto">
          <a:xfrm>
            <a:off x="1547813" y="4868863"/>
            <a:ext cx="603250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600" b="1">
                <a:solidFill>
                  <a:srgbClr val="000000"/>
                </a:solidFill>
                <a:latin typeface="Arial" charset="0"/>
              </a:rPr>
              <a:t>3</a:t>
            </a:r>
            <a:endParaRPr lang="ru-RU" sz="1600" b="1"/>
          </a:p>
        </p:txBody>
      </p:sp>
      <p:sp>
        <p:nvSpPr>
          <p:cNvPr id="109596" name="Line 28"/>
          <p:cNvSpPr>
            <a:spLocks noChangeShapeType="1"/>
          </p:cNvSpPr>
          <p:nvPr/>
        </p:nvSpPr>
        <p:spPr bwMode="auto">
          <a:xfrm flipH="1">
            <a:off x="1250950" y="2498725"/>
            <a:ext cx="477838" cy="20986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109597" name="Line 29"/>
          <p:cNvSpPr>
            <a:spLocks noChangeShapeType="1"/>
          </p:cNvSpPr>
          <p:nvPr/>
        </p:nvSpPr>
        <p:spPr bwMode="auto">
          <a:xfrm flipH="1" flipV="1">
            <a:off x="1763713" y="2133600"/>
            <a:ext cx="1173162" cy="24479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109598" name="Text Box 30"/>
          <p:cNvSpPr txBox="1">
            <a:spLocks noChangeArrowheads="1"/>
          </p:cNvSpPr>
          <p:nvPr/>
        </p:nvSpPr>
        <p:spPr bwMode="auto">
          <a:xfrm>
            <a:off x="2497138" y="4662488"/>
            <a:ext cx="590550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600" b="1">
                <a:solidFill>
                  <a:srgbClr val="000000"/>
                </a:solidFill>
                <a:latin typeface="Arial" charset="0"/>
              </a:rPr>
              <a:t>4</a:t>
            </a:r>
            <a:endParaRPr lang="ru-RU" sz="1600" b="1"/>
          </a:p>
        </p:txBody>
      </p:sp>
      <p:sp>
        <p:nvSpPr>
          <p:cNvPr id="109599" name="Text Box 31"/>
          <p:cNvSpPr txBox="1">
            <a:spLocks noChangeArrowheads="1"/>
          </p:cNvSpPr>
          <p:nvPr/>
        </p:nvSpPr>
        <p:spPr bwMode="auto">
          <a:xfrm>
            <a:off x="2332038" y="2243138"/>
            <a:ext cx="598487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600" b="1">
                <a:solidFill>
                  <a:srgbClr val="000000"/>
                </a:solidFill>
                <a:latin typeface="Arial" charset="0"/>
              </a:rPr>
              <a:t>7  </a:t>
            </a:r>
            <a:endParaRPr lang="ru-RU" sz="1600" b="1"/>
          </a:p>
        </p:txBody>
      </p:sp>
      <p:sp>
        <p:nvSpPr>
          <p:cNvPr id="109600" name="Text Box 32"/>
          <p:cNvSpPr txBox="1">
            <a:spLocks noChangeArrowheads="1"/>
          </p:cNvSpPr>
          <p:nvPr/>
        </p:nvSpPr>
        <p:spPr bwMode="auto">
          <a:xfrm>
            <a:off x="4572000" y="1484313"/>
            <a:ext cx="4033838" cy="4451350"/>
          </a:xfrm>
          <a:prstGeom prst="rect">
            <a:avLst/>
          </a:prstGeom>
          <a:solidFill>
            <a:srgbClr val="FFEFFF"/>
          </a:solidFill>
          <a:ln w="9525">
            <a:solidFill>
              <a:srgbClr val="FF66CC"/>
            </a:solidFill>
            <a:miter lim="800000"/>
            <a:headEnd/>
            <a:tailEnd/>
          </a:ln>
        </p:spPr>
        <p:txBody>
          <a:bodyPr/>
          <a:lstStyle/>
          <a:p>
            <a:pPr marL="266700" indent="-266700">
              <a:spcAft>
                <a:spcPct val="35000"/>
              </a:spcAft>
              <a:buFont typeface="Times New Roman" pitchFamily="18" charset="0"/>
              <a:buNone/>
            </a:pPr>
            <a:r>
              <a:rPr lang="ru-RU" sz="1500" b="1">
                <a:latin typeface="Arial" charset="0"/>
              </a:rPr>
              <a:t>1)  Мотивация к учебной деятельности</a:t>
            </a:r>
          </a:p>
          <a:p>
            <a:pPr marL="266700" indent="-266700">
              <a:spcAft>
                <a:spcPct val="35000"/>
              </a:spcAft>
              <a:buFont typeface="Times New Roman" pitchFamily="18" charset="0"/>
              <a:buNone/>
            </a:pPr>
            <a:r>
              <a:rPr lang="ru-RU" sz="1500" b="1">
                <a:latin typeface="Arial" charset="0"/>
              </a:rPr>
              <a:t>2)  Актуализация знаний и пробное учебное действие</a:t>
            </a:r>
          </a:p>
          <a:p>
            <a:pPr marL="266700" indent="-266700">
              <a:spcAft>
                <a:spcPct val="35000"/>
              </a:spcAft>
              <a:buFont typeface="Times New Roman" pitchFamily="18" charset="0"/>
              <a:buNone/>
            </a:pPr>
            <a:r>
              <a:rPr lang="ru-RU" sz="1500" b="1">
                <a:latin typeface="Arial" charset="0"/>
              </a:rPr>
              <a:t>3)  Выявление места и причины затруднения</a:t>
            </a:r>
          </a:p>
          <a:p>
            <a:pPr marL="266700" indent="-266700">
              <a:spcAft>
                <a:spcPct val="35000"/>
              </a:spcAft>
              <a:buFont typeface="Times New Roman" pitchFamily="18" charset="0"/>
              <a:buNone/>
            </a:pPr>
            <a:r>
              <a:rPr lang="ru-RU" sz="1500" b="1">
                <a:latin typeface="Arial" charset="0"/>
              </a:rPr>
              <a:t>4)  Построение проекта выхода из затруднения</a:t>
            </a:r>
          </a:p>
          <a:p>
            <a:pPr marL="266700" indent="-266700">
              <a:spcAft>
                <a:spcPct val="35000"/>
              </a:spcAft>
              <a:buFont typeface="Times New Roman" pitchFamily="18" charset="0"/>
              <a:buNone/>
            </a:pPr>
            <a:r>
              <a:rPr lang="ru-RU" sz="1500" b="1">
                <a:latin typeface="Arial" charset="0"/>
              </a:rPr>
              <a:t>5)  Реализация построенного проекта.</a:t>
            </a:r>
          </a:p>
          <a:p>
            <a:pPr marL="266700" indent="-266700">
              <a:spcAft>
                <a:spcPct val="35000"/>
              </a:spcAft>
              <a:buFont typeface="Times New Roman" pitchFamily="18" charset="0"/>
              <a:buNone/>
            </a:pPr>
            <a:r>
              <a:rPr lang="ru-RU" sz="1500" b="1">
                <a:latin typeface="Arial" charset="0"/>
              </a:rPr>
              <a:t>6)  Первичное закрепление с комментированием во внешней речи</a:t>
            </a:r>
          </a:p>
          <a:p>
            <a:pPr marL="266700" indent="-266700">
              <a:spcAft>
                <a:spcPct val="35000"/>
              </a:spcAft>
              <a:buFont typeface="Times New Roman" pitchFamily="18" charset="0"/>
              <a:buNone/>
            </a:pPr>
            <a:r>
              <a:rPr lang="ru-RU" sz="1500" b="1">
                <a:latin typeface="Arial" charset="0"/>
              </a:rPr>
              <a:t>7)  Самостоятельная работа с самопроверкой по эталону</a:t>
            </a:r>
          </a:p>
          <a:p>
            <a:pPr marL="266700" indent="-266700">
              <a:spcAft>
                <a:spcPct val="35000"/>
              </a:spcAft>
              <a:buFont typeface="Times New Roman" pitchFamily="18" charset="0"/>
              <a:buNone/>
            </a:pPr>
            <a:r>
              <a:rPr lang="ru-RU" sz="1500" b="1">
                <a:latin typeface="Arial" charset="0"/>
              </a:rPr>
              <a:t>8)  Включение в систему знаний и повторение</a:t>
            </a:r>
          </a:p>
          <a:p>
            <a:pPr marL="266700" indent="-266700">
              <a:buFont typeface="Times New Roman" pitchFamily="18" charset="0"/>
              <a:buNone/>
            </a:pPr>
            <a:r>
              <a:rPr lang="ru-RU" sz="1500" b="1">
                <a:latin typeface="Arial" charset="0"/>
              </a:rPr>
              <a:t>9)  Рефлексия учебной</a:t>
            </a:r>
            <a:r>
              <a:rPr lang="ru-RU" sz="1500" b="1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1500" b="1">
                <a:latin typeface="Arial" charset="0"/>
              </a:rPr>
              <a:t>деятельности </a:t>
            </a:r>
          </a:p>
          <a:p>
            <a:pPr marL="266700" indent="-266700">
              <a:spcAft>
                <a:spcPct val="5000"/>
              </a:spcAft>
              <a:buFont typeface="Times New Roman" pitchFamily="18" charset="0"/>
              <a:buNone/>
            </a:pPr>
            <a:r>
              <a:rPr lang="ru-RU" sz="1500" b="1">
                <a:latin typeface="Arial" charset="0"/>
              </a:rPr>
              <a:t>     на уроке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142852"/>
            <a:ext cx="7962927" cy="665147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800" b="1" dirty="0"/>
              <a:t>Требования к современному уроку</a:t>
            </a:r>
            <a:r>
              <a:rPr lang="ru-RU" sz="4000" dirty="0"/>
              <a:t>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2984"/>
            <a:ext cx="9144000" cy="6030929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400" dirty="0">
                <a:solidFill>
                  <a:schemeClr val="tx2"/>
                </a:solidFill>
              </a:rPr>
              <a:t>Урок должен предусматривать не только изложение материала, содержания, но и задания, предполагающие применение усвоенных знаний на практике.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400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400" dirty="0">
                <a:solidFill>
                  <a:schemeClr val="tx2"/>
                </a:solidFill>
              </a:rPr>
              <a:t>Часть этих знаний должна быть получена учащимися в процессе самостоятельного поиска путем решения поисковых задач, насколько поиск таких знаний доступен для учащихся соответствующего возраста, настолько важны способы деятельности, которыми ученик овладевает в процессе поиска.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400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400" dirty="0">
                <a:solidFill>
                  <a:schemeClr val="tx2"/>
                </a:solidFill>
              </a:rPr>
              <a:t>Изложение учебного материала на уроке может и должно быть вариативным по своей структуре. В одних случаях излагается готовая информация в форме объяснения и с помощью иллюстраций. В других случаях материал изучается путем постановки учителем проблемы и раскрытия им путей ее доказательного решения.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solidFill>
                  <a:schemeClr val="tx2"/>
                </a:solidFill>
              </a:rPr>
              <a:t>Одно из основных требований к уроку предусматривает его научность.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0"/>
            <a:ext cx="8320117" cy="887434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sz="2800" b="1" dirty="0"/>
              <a:t>Требования к современному уроку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44" y="1071547"/>
            <a:ext cx="8632856" cy="5786454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400" dirty="0">
                <a:solidFill>
                  <a:schemeClr val="tx2"/>
                </a:solidFill>
              </a:rPr>
              <a:t>Урок является частью темы, курса, учебного предмета. Важно всегда сознавать, какое место он занимает в системе учебного предмета, каковы его дидактические цели. Урок должен быть логической единицей темы, раздела, курса. 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solidFill>
                  <a:schemeClr val="tx2"/>
                </a:solidFill>
              </a:rPr>
              <a:t>Структура каждого урока в соответствии с его логикой должна быть четкой, со строгим переходом от одной части урока к другой. 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solidFill>
                  <a:schemeClr val="tx2"/>
                </a:solidFill>
              </a:rPr>
              <a:t>На уроке должно осуществляться закрепление знаний посредством воспроизведения знаний учащимися, упражнений в навыках и умениях, путем выполнения заданий на применение знаний в измененной ситуации.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solidFill>
                  <a:schemeClr val="tx2"/>
                </a:solidFill>
              </a:rPr>
              <a:t>Учебный процесс немыслим без неоднократного повторения содержания знаний и умений. 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solidFill>
                  <a:schemeClr val="tx2"/>
                </a:solidFill>
              </a:rPr>
              <a:t>На уроках должен быть систематический и планомерный контроль за качеством усвоения знаний учащимися. Главный критерий качества урока - не применение тех или иных видов работы, а </a:t>
            </a:r>
            <a:r>
              <a:rPr lang="ru-RU" sz="2400" dirty="0" err="1">
                <a:solidFill>
                  <a:schemeClr val="tx2"/>
                </a:solidFill>
              </a:rPr>
              <a:t>обученность</a:t>
            </a:r>
            <a:r>
              <a:rPr lang="ru-RU" sz="2400" dirty="0">
                <a:solidFill>
                  <a:schemeClr val="tx2"/>
                </a:solidFill>
              </a:rPr>
              <a:t> учащихся, достижение целей урока.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1" y="482192"/>
          <a:ext cx="8501126" cy="5626488"/>
        </p:xfrm>
        <a:graphic>
          <a:graphicData uri="http://schemas.openxmlformats.org/drawingml/2006/table">
            <a:tbl>
              <a:tblPr/>
              <a:tblGrid>
                <a:gridCol w="2445200"/>
                <a:gridCol w="3042990"/>
                <a:gridCol w="3012936"/>
              </a:tblGrid>
              <a:tr h="7100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Требования к уроку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836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6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6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6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Традиционный урок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836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6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6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6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Урок современного типа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836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6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6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6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100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Объявление темы урока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836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6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6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6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Учитель сообщает учащимся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836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6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6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6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Формулируют сами учащиеся 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836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6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6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6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8340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Сообщение целей и задач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836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6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6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6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Учитель формулирует и сообщает учащимся, чему должны научиться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836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6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6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6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Формулируют сами учащиеся, определив границы знания и незнания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836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6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6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6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8340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Планирование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836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6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6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6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Учитель сообщает учащимся, какую работу они должны выполнить, чтобы достичь цели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836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6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6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6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Планирование учащимися способов достижения намеченной цели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836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6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6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6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4021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Практическая деятельность учащихся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836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6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6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6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Под руководством учителя учащиеся выполняют ряд практических задач (чаще применяется фронтальный метод организации деятельности)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836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6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6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6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Учащиеся осуществляют учебные действия по намеченному плану (применяется групповой, индивидуальный методы)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836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6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6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6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1181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Домашнее задание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836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6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6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6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Учитель объявляет и комментирует (чаще – задание одно для всех)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836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6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6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6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Учащиеся могут выбирать задание из предложенных учителем с учётом индивидуальных возможностей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836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6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6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6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428604"/>
          <a:ext cx="8929718" cy="6215106"/>
        </p:xfrm>
        <a:graphic>
          <a:graphicData uri="http://schemas.openxmlformats.org/drawingml/2006/table">
            <a:tbl>
              <a:tblPr/>
              <a:tblGrid>
                <a:gridCol w="2676990"/>
                <a:gridCol w="3105100"/>
                <a:gridCol w="3147628"/>
              </a:tblGrid>
              <a:tr h="13765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Осуществление контроля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836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6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6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6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Учитель осуществляет контроль за выполнением учащимися практической работы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836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6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6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6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Учащиеся осуществляют контроль (применяются формы самоконтроля, взаимоконтроля)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836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6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6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6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8063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Осуществление коррекции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836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6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6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6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Учитель в ходе выполнения и по итогам выполненной работы учащимися осуществляет коррекцию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836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6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6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6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Учащиеся формулируют затруднения и осуществляют коррекцию самостоятельно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836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6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6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6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9411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Оценивание учащихся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836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6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6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6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Учитель осуществляет оценивание учащихся за работу на уроке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836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6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6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6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Учащиеся дают оценку деятельности по её результатам (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самооценивание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, оценивание результатов деятельности товарищей)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836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6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6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6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0910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Итог урока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836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6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6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6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Учитель выясняет у учащихся, что они запомнили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836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6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6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6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Проводится рефлексия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836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6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6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69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Picture 3" descr="MCj0429815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192869"/>
            <a:ext cx="6000760" cy="63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2275" name="Rectangle 2"/>
          <p:cNvSpPr>
            <a:spLocks noChangeArrowheads="1"/>
          </p:cNvSpPr>
          <p:nvPr/>
        </p:nvSpPr>
        <p:spPr bwMode="auto">
          <a:xfrm>
            <a:off x="500034" y="4500570"/>
            <a:ext cx="7772400" cy="1143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30000"/>
              </a:spcBef>
            </a:pPr>
            <a:r>
              <a:rPr lang="ru-RU" sz="3600" b="1" dirty="0" smtClean="0">
                <a:solidFill>
                  <a:srgbClr val="FF3300"/>
                </a:solidFill>
                <a:latin typeface="Arial" charset="0"/>
              </a:rPr>
              <a:t>Успехов Вам!</a:t>
            </a:r>
          </a:p>
          <a:p>
            <a:pPr algn="ctr">
              <a:spcBef>
                <a:spcPct val="30000"/>
              </a:spcBef>
            </a:pPr>
            <a:r>
              <a:rPr lang="ru-RU" sz="3600" b="1" dirty="0" smtClean="0">
                <a:solidFill>
                  <a:srgbClr val="FF3300"/>
                </a:solidFill>
                <a:latin typeface="Arial" charset="0"/>
              </a:rPr>
              <a:t>Спасибо за внимание!</a:t>
            </a:r>
            <a:endParaRPr lang="ru-RU" sz="3600" b="1" dirty="0">
              <a:solidFill>
                <a:srgbClr val="FF3300"/>
              </a:solidFill>
              <a:latin typeface="Arial" charset="0"/>
            </a:endParaRPr>
          </a:p>
        </p:txBody>
      </p:sp>
      <p:pic>
        <p:nvPicPr>
          <p:cNvPr id="182279" name="Picture 36" descr="Peterson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714356"/>
            <a:ext cx="132397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2280" name="Picture 37" descr="Peterson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288" y="4724400"/>
            <a:ext cx="1323975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858963"/>
            <a:ext cx="9144000" cy="5249862"/>
          </a:xfrm>
        </p:spPr>
        <p:txBody>
          <a:bodyPr/>
          <a:lstStyle/>
          <a:p>
            <a:pPr marL="609600" indent="-609600" algn="ctr" eaLnBrk="1" hangingPunct="1">
              <a:lnSpc>
                <a:spcPct val="80000"/>
              </a:lnSpc>
              <a:spcBef>
                <a:spcPct val="0"/>
              </a:spcBef>
              <a:buClr>
                <a:srgbClr val="FFFFFF"/>
              </a:buClr>
              <a:buFontTx/>
              <a:buNone/>
              <a:defRPr/>
            </a:pPr>
            <a:r>
              <a:rPr lang="ru-RU" sz="2800" b="1" u="sng" dirty="0" smtClean="0"/>
              <a:t>Основная педагогическая задача</a:t>
            </a:r>
            <a:r>
              <a:rPr lang="ru-RU" sz="2800" b="1" dirty="0" smtClean="0"/>
              <a:t> –</a:t>
            </a:r>
            <a:r>
              <a:rPr lang="ru-RU" sz="2800" b="1" u="sng" dirty="0" smtClean="0"/>
              <a:t> </a:t>
            </a:r>
          </a:p>
          <a:p>
            <a:pPr marL="609600" indent="-609600" algn="ctr" eaLnBrk="1" hangingPunct="1">
              <a:lnSpc>
                <a:spcPct val="80000"/>
              </a:lnSpc>
              <a:spcBef>
                <a:spcPct val="0"/>
              </a:spcBef>
              <a:buClr>
                <a:srgbClr val="FFFFFF"/>
              </a:buClr>
              <a:buFontTx/>
              <a:buNone/>
              <a:defRPr/>
            </a:pPr>
            <a:r>
              <a:rPr lang="ru-RU" sz="2800" b="1" u="sng" dirty="0" smtClean="0"/>
              <a:t>создание и организация условий, инициирующих детское действие</a:t>
            </a:r>
            <a:endParaRPr lang="ru-RU" sz="2800" b="1" u="sng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099" name="Oval 6"/>
          <p:cNvSpPr>
            <a:spLocks noChangeArrowheads="1"/>
          </p:cNvSpPr>
          <p:nvPr/>
        </p:nvSpPr>
        <p:spPr bwMode="auto">
          <a:xfrm>
            <a:off x="6372225" y="3608388"/>
            <a:ext cx="2339975" cy="2339975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14351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i="1">
                <a:latin typeface="Tahoma" pitchFamily="34" charset="0"/>
              </a:rPr>
              <a:t>Как учить?</a:t>
            </a:r>
          </a:p>
          <a:p>
            <a:pPr algn="ctr"/>
            <a:endParaRPr lang="ru-RU" sz="1000" b="1" i="1">
              <a:latin typeface="Tahoma" pitchFamily="34" charset="0"/>
            </a:endParaRPr>
          </a:p>
          <a:p>
            <a:pPr algn="ctr"/>
            <a:r>
              <a:rPr lang="ru-RU" b="1">
                <a:latin typeface="Tahoma" pitchFamily="34" charset="0"/>
              </a:rPr>
              <a:t>обновление</a:t>
            </a:r>
          </a:p>
          <a:p>
            <a:pPr algn="ctr"/>
            <a:r>
              <a:rPr lang="ru-RU" b="1">
                <a:latin typeface="Tahoma" pitchFamily="34" charset="0"/>
              </a:rPr>
              <a:t>средств</a:t>
            </a:r>
          </a:p>
          <a:p>
            <a:pPr algn="ctr"/>
            <a:r>
              <a:rPr lang="ru-RU" b="1">
                <a:latin typeface="Tahoma" pitchFamily="34" charset="0"/>
              </a:rPr>
              <a:t>обучения</a:t>
            </a:r>
          </a:p>
        </p:txBody>
      </p:sp>
      <p:sp>
        <p:nvSpPr>
          <p:cNvPr id="3076" name="Oval 5"/>
          <p:cNvSpPr>
            <a:spLocks noChangeArrowheads="1"/>
          </p:cNvSpPr>
          <p:nvPr/>
        </p:nvSpPr>
        <p:spPr bwMode="auto">
          <a:xfrm>
            <a:off x="3384550" y="3644900"/>
            <a:ext cx="2339975" cy="2339975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14351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400" b="1" i="1" dirty="0">
                <a:latin typeface="Tahoma" pitchFamily="34" charset="0"/>
              </a:rPr>
              <a:t>Ради чего</a:t>
            </a:r>
          </a:p>
          <a:p>
            <a:pPr algn="ctr">
              <a:defRPr/>
            </a:pPr>
            <a:r>
              <a:rPr lang="ru-RU" sz="2400" b="1" i="1" dirty="0">
                <a:latin typeface="Tahoma" pitchFamily="34" charset="0"/>
              </a:rPr>
              <a:t>учить?</a:t>
            </a:r>
          </a:p>
          <a:p>
            <a:pPr algn="ctr">
              <a:defRPr/>
            </a:pPr>
            <a:endParaRPr lang="ru-RU" b="1" i="1" dirty="0">
              <a:latin typeface="Tahoma" pitchFamily="34" charset="0"/>
            </a:endParaRPr>
          </a:p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ценности </a:t>
            </a:r>
          </a:p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образования</a:t>
            </a:r>
          </a:p>
          <a:p>
            <a:pPr algn="ctr">
              <a:defRPr/>
            </a:pPr>
            <a:endParaRPr lang="ru-RU" sz="800" b="1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3077" name="Oval 5"/>
          <p:cNvSpPr>
            <a:spLocks noChangeArrowheads="1"/>
          </p:cNvSpPr>
          <p:nvPr/>
        </p:nvSpPr>
        <p:spPr bwMode="auto">
          <a:xfrm>
            <a:off x="0" y="3608388"/>
            <a:ext cx="2339975" cy="2339975"/>
          </a:xfrm>
          <a:prstGeom prst="ellipse">
            <a:avLst/>
          </a:prstGeom>
          <a:gradFill rotWithShape="1">
            <a:gsLst>
              <a:gs pos="0">
                <a:srgbClr val="CCFFF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14351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400" b="1" i="1" dirty="0">
                <a:latin typeface="Tahoma" pitchFamily="34" charset="0"/>
              </a:rPr>
              <a:t>Чему учить?</a:t>
            </a:r>
          </a:p>
          <a:p>
            <a:pPr algn="ctr">
              <a:defRPr/>
            </a:pPr>
            <a:endParaRPr lang="ru-RU" sz="2400" b="1" i="1" dirty="0">
              <a:latin typeface="Tahoma" pitchFamily="34" charset="0"/>
            </a:endParaRPr>
          </a:p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обновление</a:t>
            </a:r>
          </a:p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содержания</a:t>
            </a:r>
          </a:p>
          <a:p>
            <a:pPr algn="ctr">
              <a:defRPr/>
            </a:pPr>
            <a:endParaRPr lang="ru-RU" sz="800" b="1" dirty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gray">
          <a:xfrm>
            <a:off x="250825" y="260350"/>
            <a:ext cx="8712200" cy="576263"/>
          </a:xfrm>
          <a:prstGeom prst="roundRect">
            <a:avLst>
              <a:gd name="adj" fmla="val 49106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6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Деятельностный подход</a:t>
            </a:r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0" y="5984875"/>
            <a:ext cx="9144000" cy="8731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r>
              <a:rPr lang="ru-RU" sz="2300" b="1">
                <a:solidFill>
                  <a:srgbClr val="29292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становление ученического сообщества,</a:t>
            </a:r>
          </a:p>
          <a:p>
            <a:pPr algn="ctr" eaLnBrk="0" hangingPunct="0">
              <a:defRPr/>
            </a:pPr>
            <a:r>
              <a:rPr lang="ru-RU" sz="2300" b="1">
                <a:solidFill>
                  <a:srgbClr val="29292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формирование универсальных способов действий</a:t>
            </a:r>
          </a:p>
        </p:txBody>
      </p:sp>
      <p:sp>
        <p:nvSpPr>
          <p:cNvPr id="4104" name="AutoShape 8"/>
          <p:cNvSpPr>
            <a:spLocks noChangeArrowheads="1"/>
          </p:cNvSpPr>
          <p:nvPr/>
        </p:nvSpPr>
        <p:spPr bwMode="auto">
          <a:xfrm>
            <a:off x="719138" y="3249613"/>
            <a:ext cx="7740650" cy="431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86280046 h 21600"/>
              <a:gd name="T4" fmla="*/ 2147483647 w 21600"/>
              <a:gd name="T5" fmla="*/ 172560092 h 21600"/>
              <a:gd name="T6" fmla="*/ 2147483647 w 21600"/>
              <a:gd name="T7" fmla="*/ 862800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/>
              <a:t>Вектор смещения акцентов нового стандарта</a:t>
            </a:r>
          </a:p>
        </p:txBody>
      </p:sp>
      <p:sp>
        <p:nvSpPr>
          <p:cNvPr id="4105" name="AutoShape 9"/>
          <p:cNvSpPr>
            <a:spLocks noChangeArrowheads="1"/>
          </p:cNvSpPr>
          <p:nvPr/>
        </p:nvSpPr>
        <p:spPr bwMode="auto">
          <a:xfrm>
            <a:off x="0" y="1128713"/>
            <a:ext cx="8697913" cy="693737"/>
          </a:xfrm>
          <a:prstGeom prst="horizontalScrol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i="1"/>
              <a:t>Основной результат – развитие</a:t>
            </a:r>
            <a:r>
              <a:rPr lang="en-US" b="1" i="1"/>
              <a:t> </a:t>
            </a:r>
            <a:r>
              <a:rPr lang="ru-RU" b="1" i="1"/>
              <a:t>личности ребенка</a:t>
            </a:r>
            <a:endParaRPr lang="en-US" b="1" i="1"/>
          </a:p>
          <a:p>
            <a:pPr algn="ctr"/>
            <a:r>
              <a:rPr lang="ru-RU" b="1" i="1"/>
              <a:t>на основе</a:t>
            </a:r>
            <a:r>
              <a:rPr lang="en-US" b="1" i="1"/>
              <a:t> </a:t>
            </a:r>
            <a:r>
              <a:rPr lang="ru-RU" b="1" i="1"/>
              <a:t>учебной деятельности</a:t>
            </a:r>
          </a:p>
        </p:txBody>
      </p:sp>
      <p:sp>
        <p:nvSpPr>
          <p:cNvPr id="4106" name="AutoShape 1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5815013"/>
            <a:ext cx="611188" cy="1042987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285728"/>
            <a:ext cx="7793037" cy="1071570"/>
          </a:xfrm>
          <a:solidFill>
            <a:schemeClr val="accent5"/>
          </a:solidFill>
        </p:spPr>
        <p:txBody>
          <a:bodyPr>
            <a:normAutofit/>
          </a:bodyPr>
          <a:lstStyle/>
          <a:p>
            <a:r>
              <a:rPr lang="ru-RU" sz="2800" b="1" dirty="0"/>
              <a:t>Три уровня усвоения содержания урока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1643050"/>
            <a:ext cx="8453467" cy="464347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sz="3600" dirty="0">
                <a:solidFill>
                  <a:schemeClr val="tx2"/>
                </a:solidFill>
              </a:rPr>
              <a:t>на уровне восприятия, осмысления и запоминания;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3600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3600" dirty="0">
                <a:solidFill>
                  <a:schemeClr val="tx2"/>
                </a:solidFill>
              </a:rPr>
              <a:t>на уровне применения знаний по образцу;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3600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3600" dirty="0">
                <a:solidFill>
                  <a:schemeClr val="tx2"/>
                </a:solidFill>
              </a:rPr>
              <a:t>на уровне применения знаний в новой ситуации.</a:t>
            </a:r>
            <a:br>
              <a:rPr lang="ru-RU" sz="3600" dirty="0">
                <a:solidFill>
                  <a:schemeClr val="tx2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/>
              <a:t>Построение урока в рамках ФГОС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2 поколения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> </a:t>
            </a:r>
            <a:r>
              <a:rPr lang="ru-RU" sz="3600" dirty="0" smtClean="0"/>
              <a:t>Как же построить урок, чтобы реализовать требования Стандартов второго поколения?</a:t>
            </a:r>
          </a:p>
          <a:p>
            <a:r>
              <a:rPr lang="ru-RU" sz="3600" dirty="0" smtClean="0"/>
              <a:t> Для построения урока в рамках ФГОС НОО важно понять, какими должны быть критерии результативности урока.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ru-RU" dirty="0" smtClean="0"/>
              <a:t>Учебная деятельность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43050"/>
            <a:ext cx="8443914" cy="4811715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Личностные</a:t>
            </a:r>
            <a:r>
              <a:rPr lang="ru-RU" dirty="0" smtClean="0"/>
              <a:t>-  ценностная смысловая ориентация детей;</a:t>
            </a:r>
          </a:p>
          <a:p>
            <a:endParaRPr lang="ru-RU" dirty="0" smtClean="0"/>
          </a:p>
          <a:p>
            <a:r>
              <a:rPr lang="ru-RU" b="1" dirty="0" err="1" smtClean="0"/>
              <a:t>Регулятивные</a:t>
            </a:r>
            <a:r>
              <a:rPr lang="ru-RU" dirty="0" err="1" smtClean="0"/>
              <a:t>-организация</a:t>
            </a:r>
            <a:r>
              <a:rPr lang="ru-RU" dirty="0" smtClean="0"/>
              <a:t> учебной деятельности;</a:t>
            </a:r>
          </a:p>
          <a:p>
            <a:endParaRPr lang="ru-RU" dirty="0" smtClean="0"/>
          </a:p>
          <a:p>
            <a:r>
              <a:rPr lang="ru-RU" b="1" dirty="0" err="1" smtClean="0"/>
              <a:t>Коммуникативные</a:t>
            </a:r>
            <a:r>
              <a:rPr lang="ru-RU" dirty="0" err="1" smtClean="0"/>
              <a:t>-социальная</a:t>
            </a:r>
            <a:r>
              <a:rPr lang="ru-RU" dirty="0" smtClean="0"/>
              <a:t> </a:t>
            </a:r>
            <a:r>
              <a:rPr lang="ru-RU" dirty="0" smtClean="0"/>
              <a:t>компетентность </a:t>
            </a:r>
            <a:r>
              <a:rPr lang="ru-RU" dirty="0" smtClean="0"/>
              <a:t>школьника;</a:t>
            </a:r>
          </a:p>
          <a:p>
            <a:endParaRPr lang="ru-RU" dirty="0" smtClean="0"/>
          </a:p>
          <a:p>
            <a:r>
              <a:rPr lang="ru-RU" b="1" dirty="0" err="1" smtClean="0"/>
              <a:t>Познавательные</a:t>
            </a:r>
            <a:r>
              <a:rPr lang="ru-RU" dirty="0" err="1" smtClean="0"/>
              <a:t>-общеучебные</a:t>
            </a:r>
            <a:r>
              <a:rPr lang="ru-RU" dirty="0" smtClean="0"/>
              <a:t>, логические, постановка и решение задач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/>
              <a:t>Урок «открытия» нового знания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2500"/>
          </a:bodyPr>
          <a:lstStyle/>
          <a:p>
            <a:r>
              <a:rPr lang="ru-RU" sz="4000" dirty="0" err="1" smtClean="0"/>
              <a:t>Деятельностная</a:t>
            </a:r>
            <a:r>
              <a:rPr lang="ru-RU" sz="4000" dirty="0" smtClean="0"/>
              <a:t> цель: формирование способности учащихся к новому способу действия.</a:t>
            </a:r>
          </a:p>
          <a:p>
            <a:r>
              <a:rPr lang="ru-RU" sz="4000" dirty="0" smtClean="0"/>
              <a:t>Образовательная цель: расширение понятийной базы за счет включения в нее новых элементов.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114300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eaLnBrk="1" hangingPunct="1">
              <a:spcBef>
                <a:spcPct val="30000"/>
              </a:spcBef>
            </a:pPr>
            <a:r>
              <a:rPr lang="ru-RU" sz="3200" b="1" dirty="0" smtClean="0">
                <a:solidFill>
                  <a:srgbClr val="0033CC"/>
                </a:solidFill>
                <a:latin typeface="Arial" charset="0"/>
              </a:rPr>
              <a:t>Логика построения </a:t>
            </a:r>
            <a:r>
              <a:rPr lang="ru-RU" sz="3200" b="1" dirty="0" smtClean="0">
                <a:solidFill>
                  <a:srgbClr val="F60000"/>
                </a:solidFill>
                <a:latin typeface="Arial" charset="0"/>
              </a:rPr>
              <a:t>урока ОНЗ</a:t>
            </a:r>
            <a:r>
              <a:rPr lang="ru-RU" sz="3200" b="1" dirty="0" smtClean="0">
                <a:solidFill>
                  <a:srgbClr val="0033CC"/>
                </a:solidFill>
                <a:latin typeface="Arial" charset="0"/>
              </a:rPr>
              <a:t> </a:t>
            </a:r>
          </a:p>
        </p:txBody>
      </p:sp>
      <p:pic>
        <p:nvPicPr>
          <p:cNvPr id="66563" name="Picture 3" descr="Peterson17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4271734" y="2071678"/>
            <a:ext cx="436109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4" name="Picture 4" descr="Peterson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716" y="2000240"/>
            <a:ext cx="407869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539750" y="3068638"/>
            <a:ext cx="8424863" cy="3600450"/>
          </a:xfrm>
          <a:prstGeom prst="rect">
            <a:avLst/>
          </a:prstGeom>
          <a:solidFill>
            <a:srgbClr val="CCFFFF"/>
          </a:solidFill>
          <a:ln w="19050" cap="sq">
            <a:solidFill>
              <a:srgbClr val="66FF99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 b="1">
              <a:solidFill>
                <a:schemeClr val="accent2"/>
              </a:solidFill>
            </a:endParaRPr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468313" y="549275"/>
            <a:ext cx="8229600" cy="730250"/>
          </a:xfrm>
          <a:prstGeom prst="rect">
            <a:avLst/>
          </a:prstGeom>
          <a:noFill/>
          <a:ln w="28575" cap="sq">
            <a:solidFill>
              <a:srgbClr val="6699FF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/>
            <a:endParaRPr lang="ru-RU" sz="800" b="1">
              <a:solidFill>
                <a:srgbClr val="E80000"/>
              </a:solidFill>
              <a:latin typeface="Arial" charset="0"/>
              <a:cs typeface="Arial" charset="0"/>
            </a:endParaRPr>
          </a:p>
          <a:p>
            <a:pPr marL="457200" indent="-457200">
              <a:buFontTx/>
              <a:buAutoNum type="arabicPeriod"/>
            </a:pPr>
            <a:r>
              <a:rPr lang="ru-RU" sz="2400" b="1">
                <a:solidFill>
                  <a:srgbClr val="E80000"/>
                </a:solidFill>
                <a:latin typeface="Arial" charset="0"/>
                <a:cs typeface="Arial" charset="0"/>
              </a:rPr>
              <a:t>Мотивация к учебной деятельности</a:t>
            </a:r>
            <a:r>
              <a:rPr lang="ru-RU" sz="2400" b="1">
                <a:solidFill>
                  <a:srgbClr val="E80000"/>
                </a:solidFill>
                <a:latin typeface="Arial" charset="0"/>
              </a:rPr>
              <a:t> </a:t>
            </a:r>
            <a:r>
              <a:rPr lang="ru-RU" sz="2400" b="1">
                <a:solidFill>
                  <a:srgbClr val="E80000"/>
                </a:solidFill>
                <a:latin typeface="Arial" charset="0"/>
                <a:cs typeface="Times New Roman" pitchFamily="18" charset="0"/>
              </a:rPr>
              <a:t>(1–2 </a:t>
            </a:r>
            <a:r>
              <a:rPr lang="ru-RU" sz="2400" b="1">
                <a:solidFill>
                  <a:srgbClr val="E80000"/>
                </a:solidFill>
                <a:latin typeface="Arial" charset="0"/>
              </a:rPr>
              <a:t>мин</a:t>
            </a:r>
            <a:r>
              <a:rPr lang="ru-RU" sz="2400" b="1">
                <a:solidFill>
                  <a:srgbClr val="E80000"/>
                </a:solidFill>
                <a:latin typeface="Arial" charset="0"/>
                <a:cs typeface="Times New Roman" pitchFamily="18" charset="0"/>
              </a:rPr>
              <a:t>)</a:t>
            </a:r>
            <a:r>
              <a:rPr lang="ru-RU" sz="2400">
                <a:latin typeface="Arial" charset="0"/>
              </a:rPr>
              <a:t> </a:t>
            </a:r>
          </a:p>
          <a:p>
            <a:pPr marL="457200" indent="-457200"/>
            <a:endParaRPr lang="ru-RU" sz="800">
              <a:latin typeface="Arial" charset="0"/>
            </a:endParaRP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468313" y="1700213"/>
            <a:ext cx="8229600" cy="1098550"/>
          </a:xfrm>
          <a:prstGeom prst="rect">
            <a:avLst/>
          </a:prstGeom>
          <a:solidFill>
            <a:srgbClr val="FFFFE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100000"/>
              </a:spcBef>
            </a:pPr>
            <a:r>
              <a:rPr lang="ru-RU" sz="2000" b="1">
                <a:latin typeface="Arial" charset="0"/>
                <a:cs typeface="Arial" charset="0"/>
              </a:rPr>
              <a:t>Цель</a:t>
            </a:r>
            <a:r>
              <a:rPr lang="ru-RU" sz="2000" b="1">
                <a:latin typeface="Arial" charset="0"/>
              </a:rPr>
              <a:t> этапа:</a:t>
            </a:r>
            <a:endParaRPr lang="ru-RU" sz="2000">
              <a:latin typeface="Arial" charset="0"/>
            </a:endParaRPr>
          </a:p>
          <a:p>
            <a:pPr>
              <a:spcBef>
                <a:spcPct val="30000"/>
              </a:spcBef>
            </a:pPr>
            <a:r>
              <a:rPr lang="ru-RU" sz="2000">
                <a:latin typeface="Arial" charset="0"/>
                <a:cs typeface="Arial" charset="0"/>
              </a:rPr>
              <a:t>включение учащихся в учебную деятельность </a:t>
            </a:r>
            <a:r>
              <a:rPr lang="ru-RU" sz="2000">
                <a:latin typeface="Arial" charset="0"/>
              </a:rPr>
              <a:t>н</a:t>
            </a:r>
            <a:r>
              <a:rPr lang="ru-RU" sz="2000">
                <a:latin typeface="Arial" charset="0"/>
                <a:cs typeface="Arial" charset="0"/>
              </a:rPr>
              <a:t>а личностно значимом уровне.</a:t>
            </a:r>
            <a:endParaRPr lang="ru-RU"/>
          </a:p>
        </p:txBody>
      </p:sp>
      <p:pic>
        <p:nvPicPr>
          <p:cNvPr id="68613" name="Picture 5" descr="Peterson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/>
          <a:stretch>
            <a:fillRect/>
          </a:stretch>
        </p:blipFill>
        <p:spPr bwMode="auto">
          <a:xfrm>
            <a:off x="755650" y="3500438"/>
            <a:ext cx="2322513" cy="271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3276600" y="3500438"/>
            <a:ext cx="5616575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355600" indent="-355600">
              <a:spcBef>
                <a:spcPct val="90000"/>
              </a:spcBef>
            </a:pPr>
            <a:r>
              <a:rPr lang="ru-RU" sz="2400" b="1">
                <a:solidFill>
                  <a:srgbClr val="0033CC"/>
                </a:solidFill>
                <a:latin typeface="Arial" charset="0"/>
              </a:rPr>
              <a:t>1.</a:t>
            </a:r>
            <a:r>
              <a:rPr lang="ru-RU" sz="2400" b="1">
                <a:latin typeface="Arial" charset="0"/>
              </a:rPr>
              <a:t> Знаю что значит уметь учиться</a:t>
            </a:r>
            <a:r>
              <a:rPr lang="ru-RU" sz="1600" b="1" i="1">
                <a:latin typeface="Arial" charset="0"/>
              </a:rPr>
              <a:t>      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071934" y="3933824"/>
            <a:ext cx="3786214" cy="2638448"/>
            <a:chOff x="1852" y="255"/>
            <a:chExt cx="2115" cy="681"/>
          </a:xfrm>
        </p:grpSpPr>
        <p:pic>
          <p:nvPicPr>
            <p:cNvPr id="68616" name="Picture 8" descr="Peterson1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61" y="255"/>
              <a:ext cx="906" cy="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617" name="Picture 9" descr="Peterson1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52" y="256"/>
              <a:ext cx="907" cy="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1360</Words>
  <Application>Microsoft Office PowerPoint</Application>
  <PresentationFormat>Экран (4:3)</PresentationFormat>
  <Paragraphs>265</Paragraphs>
  <Slides>28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  </vt:lpstr>
      <vt:lpstr>Слайд 2</vt:lpstr>
      <vt:lpstr>Слайд 3</vt:lpstr>
      <vt:lpstr>Три уровня усвоения содержания урока</vt:lpstr>
      <vt:lpstr>Построение урока в рамках ФГОС  2 поколения</vt:lpstr>
      <vt:lpstr>Учебная деятельность</vt:lpstr>
      <vt:lpstr>Урок «открытия» нового знания</vt:lpstr>
      <vt:lpstr>Логика построения урока ОНЗ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Эталон:</vt:lpstr>
      <vt:lpstr>5. Первичное закрепление с комментированием во     внешней речи (4–5 мин)</vt:lpstr>
      <vt:lpstr>Слайд 19</vt:lpstr>
      <vt:lpstr>Слайд 20</vt:lpstr>
      <vt:lpstr>Слайд 21</vt:lpstr>
      <vt:lpstr>Слайд 22</vt:lpstr>
      <vt:lpstr>ТДМ</vt:lpstr>
      <vt:lpstr>Требования к современному уроку </vt:lpstr>
      <vt:lpstr>Требования к современному уроку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Современный урок  в начальной школе </dc:title>
  <dc:creator>OUR</dc:creator>
  <cp:lastModifiedBy>Admin</cp:lastModifiedBy>
  <cp:revision>25</cp:revision>
  <dcterms:created xsi:type="dcterms:W3CDTF">2009-02-02T11:34:33Z</dcterms:created>
  <dcterms:modified xsi:type="dcterms:W3CDTF">2015-12-17T05:46:31Z</dcterms:modified>
</cp:coreProperties>
</file>