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FBA9A7F-BA19-41B8-B641-B2C4C703BE66}" type="datetimeFigureOut">
              <a:rPr lang="ru-RU" smtClean="0"/>
              <a:pPr/>
              <a:t>04.03.2019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2572CB-2ACE-4E1A-BACF-E8B4DE507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красочные ребусы по химии в картинках с ответами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4664"/>
            <a:ext cx="8568952" cy="43204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1115616" y="5157192"/>
            <a:ext cx="7056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МЕНДЕЛЕЕВ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обобщенные формулы оксидов</a:t>
            </a:r>
          </a:p>
          <a:p>
            <a:pPr algn="ctr">
              <a:buNone/>
            </a:pPr>
            <a:endParaRPr lang="ru-RU" sz="5400" dirty="0"/>
          </a:p>
          <a:p>
            <a:pPr algn="ctr">
              <a:buNone/>
            </a:pPr>
            <a:r>
              <a:rPr lang="en-US" sz="5400" dirty="0"/>
              <a:t>R</a:t>
            </a:r>
            <a:r>
              <a:rPr lang="ru-RU" sz="5400" baseline="-25000" dirty="0"/>
              <a:t>2</a:t>
            </a:r>
            <a:r>
              <a:rPr lang="en-US" sz="5400" dirty="0"/>
              <a:t>O </a:t>
            </a:r>
            <a:r>
              <a:rPr lang="ru-RU" sz="5400" dirty="0"/>
              <a:t>    </a:t>
            </a:r>
            <a:r>
              <a:rPr lang="ru-RU" sz="5400" dirty="0" smtClean="0"/>
              <a:t>   </a:t>
            </a:r>
            <a:r>
              <a:rPr lang="en-US" sz="5400" dirty="0"/>
              <a:t>RO</a:t>
            </a:r>
            <a:r>
              <a:rPr lang="en-US" sz="5400" baseline="-25000" dirty="0"/>
              <a:t> </a:t>
            </a:r>
            <a:r>
              <a:rPr lang="ru-RU" sz="5400" dirty="0"/>
              <a:t> </a:t>
            </a:r>
            <a:r>
              <a:rPr lang="ru-RU" sz="5400" dirty="0" smtClean="0"/>
              <a:t>      </a:t>
            </a:r>
            <a:r>
              <a:rPr lang="en-US" sz="5400" dirty="0"/>
              <a:t>RO</a:t>
            </a:r>
            <a:r>
              <a:rPr lang="ru-RU" sz="5400" baseline="-25000" dirty="0"/>
              <a:t>3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ru-RU" b="1" dirty="0"/>
              <a:t>Физминутка: «соответствие движению</a:t>
            </a:r>
            <a:r>
              <a:rPr lang="ru-RU" b="1" dirty="0" smtClean="0"/>
              <a:t>».</a:t>
            </a:r>
          </a:p>
          <a:p>
            <a:pPr>
              <a:buNone/>
            </a:pPr>
            <a:endParaRPr lang="ru-RU" dirty="0"/>
          </a:p>
          <a:p>
            <a:r>
              <a:rPr lang="ru-RU" sz="4400" dirty="0" smtClean="0"/>
              <a:t>Кислота </a:t>
            </a:r>
            <a:r>
              <a:rPr lang="ru-RU" sz="4400" dirty="0"/>
              <a:t>–поднимаем правую руку;</a:t>
            </a:r>
          </a:p>
          <a:p>
            <a:r>
              <a:rPr lang="ru-RU" sz="4400" dirty="0"/>
              <a:t>Соль  - левую;</a:t>
            </a:r>
          </a:p>
          <a:p>
            <a:r>
              <a:rPr lang="ru-RU" sz="4400" dirty="0"/>
              <a:t>Оксид – хлопаем в ладоши;</a:t>
            </a:r>
          </a:p>
          <a:p>
            <a:r>
              <a:rPr lang="ru-RU" sz="4400" dirty="0"/>
              <a:t>Основание – топаем ногой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67544" y="3356992"/>
            <a:ext cx="8229600" cy="30236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/>
              <a:t>атомная </a:t>
            </a:r>
            <a:r>
              <a:rPr lang="ru-RU" sz="6600" dirty="0" smtClean="0"/>
              <a:t>масса</a:t>
            </a:r>
          </a:p>
          <a:p>
            <a:pPr algn="ctr">
              <a:buNone/>
            </a:pPr>
            <a:r>
              <a:rPr lang="ru-RU" sz="4400" dirty="0" smtClean="0"/>
              <a:t>масса </a:t>
            </a:r>
            <a:r>
              <a:rPr lang="ru-RU" sz="4400" dirty="0"/>
              <a:t>одного атома  выраженная в </a:t>
            </a:r>
            <a:r>
              <a:rPr lang="ru-RU" sz="4400" dirty="0" err="1"/>
              <a:t>а.е.м</a:t>
            </a:r>
            <a:r>
              <a:rPr lang="ru-RU" sz="4400" dirty="0"/>
              <a:t>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059832" y="404664"/>
          <a:ext cx="3240360" cy="2952328"/>
        </p:xfrm>
        <a:graphic>
          <a:graphicData uri="http://schemas.openxmlformats.org/drawingml/2006/table">
            <a:tbl>
              <a:tblPr/>
              <a:tblGrid>
                <a:gridCol w="3240360"/>
              </a:tblGrid>
              <a:tr h="29523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600" dirty="0">
                          <a:latin typeface="Times New Roman"/>
                          <a:ea typeface="Calibri"/>
                          <a:cs typeface="Times New Roman"/>
                        </a:rPr>
                        <a:t>Li</a:t>
                      </a:r>
                      <a:endParaRPr lang="ru-RU" sz="9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0" dirty="0">
                          <a:latin typeface="Times New Roman"/>
                          <a:ea typeface="Calibri"/>
                          <a:cs typeface="Times New Roman"/>
                        </a:rPr>
                        <a:t>6.9</a:t>
                      </a:r>
                      <a:endParaRPr lang="ru-RU" sz="6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88642"/>
          <a:ext cx="8568952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2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42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pPr algn="ctr"/>
                      <a:endParaRPr lang="ru-RU" sz="4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группы</a:t>
                      </a:r>
                      <a:endParaRPr lang="ru-RU" sz="4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6144">
                <a:tc rowSpan="3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периоды</a:t>
                      </a:r>
                      <a:endParaRPr lang="ru-RU" sz="2800" dirty="0"/>
                    </a:p>
                  </a:txBody>
                  <a:tcPr vert="wordArtVert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Times New Roman"/>
                        </a:rPr>
                        <a:t>Li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3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6.9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Times New Roman"/>
                        </a:rPr>
                        <a:t>Be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3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9.0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3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15.9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9614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Times New Roman"/>
                        </a:rPr>
                        <a:t>Na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3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22.9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Times New Roman"/>
                        </a:rPr>
                        <a:t>Mg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endParaRPr lang="ru-RU" sz="3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24.3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endParaRPr lang="ru-RU" sz="3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32.0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9614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К  </a:t>
                      </a:r>
                      <a:endParaRPr lang="ru-RU" sz="3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39.0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Times New Roman"/>
                        </a:rPr>
                        <a:t>Ca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ru-RU" sz="3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40.0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Т</a:t>
                      </a:r>
                      <a:r>
                        <a:rPr lang="en-US" sz="3200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ru-RU" sz="3200" dirty="0"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endParaRPr lang="ru-RU" sz="3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Calibri"/>
                          <a:cs typeface="Times New Roman"/>
                        </a:rPr>
                        <a:t>127.6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96144"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Формулы оксидов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ru-RU" sz="3200" baseline="-25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latin typeface="Times New Roman"/>
                          <a:ea typeface="Calibri"/>
                          <a:cs typeface="Times New Roman"/>
                        </a:rPr>
                        <a:t>RO</a:t>
                      </a:r>
                      <a:endParaRPr lang="ru-RU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Times New Roman"/>
                          <a:ea typeface="Calibri"/>
                          <a:cs typeface="Times New Roman"/>
                        </a:rPr>
                        <a:t>RO</a:t>
                      </a:r>
                      <a:r>
                        <a:rPr lang="ru-RU" sz="3200" baseline="-250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u="sng" dirty="0" smtClean="0"/>
              <a:t>Домашнее задание:</a:t>
            </a:r>
            <a:r>
              <a:rPr lang="ru-RU" sz="6000" dirty="0" smtClean="0"/>
              <a:t> </a:t>
            </a:r>
          </a:p>
          <a:p>
            <a:pPr algn="ctr">
              <a:buNone/>
            </a:pPr>
            <a:r>
              <a:rPr lang="ru-RU" sz="6000" dirty="0" smtClean="0"/>
              <a:t>повторить §36,37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1556792"/>
            <a:ext cx="671696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 за внимание!</a:t>
            </a:r>
            <a:endParaRPr lang="ru-RU" sz="8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36003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5300" dirty="0" smtClean="0"/>
              <a:t>Периодически Закон </a:t>
            </a:r>
            <a:r>
              <a:rPr lang="ru-RU" sz="5300" dirty="0"/>
              <a:t>и </a:t>
            </a:r>
            <a:r>
              <a:rPr lang="ru-RU" sz="5300" dirty="0" smtClean="0"/>
              <a:t>Периодическая Таблица Химических Элементов </a:t>
            </a:r>
            <a:r>
              <a:rPr lang="ru-RU" sz="5300" dirty="0"/>
              <a:t>Д.И. Менделеева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None/>
            </a:pPr>
            <a:r>
              <a:rPr lang="ru-RU" b="1" dirty="0"/>
              <a:t>Цель </a:t>
            </a:r>
            <a:r>
              <a:rPr lang="ru-RU" b="1" dirty="0" smtClean="0"/>
              <a:t>урока</a:t>
            </a:r>
            <a:r>
              <a:rPr lang="ru-RU" dirty="0"/>
              <a:t>: </a:t>
            </a:r>
            <a:endParaRPr lang="ru-RU" dirty="0" smtClean="0"/>
          </a:p>
          <a:p>
            <a:pPr algn="ctr">
              <a:buNone/>
            </a:pPr>
            <a:r>
              <a:rPr lang="ru-RU" sz="6000" dirty="0" smtClean="0"/>
              <a:t>вывести общие закономерности расположения элементов в таблице.</a:t>
            </a:r>
            <a:endParaRPr lang="ru-RU" sz="60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268760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литий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, селен, магний, 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теллур, калий</a:t>
            </a:r>
            <a:r>
              <a:rPr lang="ru-RU" sz="6600" dirty="0">
                <a:latin typeface="Times New Roman" pitchFamily="18" charset="0"/>
                <a:cs typeface="Times New Roman" pitchFamily="18" charset="0"/>
              </a:rPr>
              <a:t>, натрий, кальций, сера, бериллий.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038600" cy="564949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u="sng" dirty="0" smtClean="0"/>
              <a:t>Металлы</a:t>
            </a: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литий</a:t>
            </a: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натрий</a:t>
            </a: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бериллий</a:t>
            </a: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магний</a:t>
            </a: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калий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кальций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476672"/>
            <a:ext cx="4038600" cy="564949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u="sng" dirty="0" smtClean="0"/>
              <a:t>Неметаллы</a:t>
            </a: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селен </a:t>
            </a: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сера</a:t>
            </a:r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теллур</a:t>
            </a:r>
            <a:endParaRPr lang="ru-RU" sz="4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5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dirty="0" smtClean="0"/>
              <a:t>Химический элемент</a:t>
            </a:r>
          </a:p>
          <a:p>
            <a:pPr algn="ctr">
              <a:buNone/>
            </a:pPr>
            <a:r>
              <a:rPr lang="ru-RU" sz="6600" dirty="0" smtClean="0"/>
              <a:t> это определенный вид атомов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620687"/>
            <a:ext cx="8229600" cy="5505475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Как </a:t>
            </a:r>
            <a:r>
              <a:rPr lang="ru-RU" sz="3600" dirty="0"/>
              <a:t>называется способность атомов химических элементов образовывать </a:t>
            </a:r>
            <a:r>
              <a:rPr lang="ru-RU" sz="3600" dirty="0" smtClean="0"/>
              <a:t> химические </a:t>
            </a:r>
            <a:r>
              <a:rPr lang="ru-RU" sz="3600" dirty="0"/>
              <a:t>связи</a:t>
            </a:r>
            <a:r>
              <a:rPr lang="ru-RU" sz="3600" dirty="0" smtClean="0"/>
              <a:t>?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  <a:p>
            <a:pPr algn="ctr">
              <a:buNone/>
            </a:pPr>
            <a:r>
              <a:rPr lang="ru-RU" sz="5400" dirty="0" smtClean="0"/>
              <a:t>валентность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ctr">
              <a:buNone/>
            </a:pPr>
            <a:r>
              <a:rPr lang="ru-RU" dirty="0"/>
              <a:t>Р</a:t>
            </a:r>
            <a:r>
              <a:rPr lang="ru-RU" dirty="0" smtClean="0"/>
              <a:t>аспределите </a:t>
            </a:r>
            <a:r>
              <a:rPr lang="ru-RU" dirty="0"/>
              <a:t>по </a:t>
            </a:r>
            <a:r>
              <a:rPr lang="ru-RU" dirty="0" smtClean="0"/>
              <a:t>группам химические элементы, </a:t>
            </a:r>
            <a:r>
              <a:rPr lang="ru-RU" dirty="0"/>
              <a:t>согласно их </a:t>
            </a:r>
            <a:r>
              <a:rPr lang="ru-RU" dirty="0" smtClean="0"/>
              <a:t>валентностям.</a:t>
            </a:r>
          </a:p>
          <a:p>
            <a:pPr>
              <a:buNone/>
            </a:pPr>
            <a:r>
              <a:rPr lang="en-US" dirty="0"/>
              <a:t>I</a:t>
            </a:r>
            <a:r>
              <a:rPr lang="ru-RU" dirty="0"/>
              <a:t>                                       </a:t>
            </a:r>
            <a:r>
              <a:rPr lang="ru-RU" dirty="0" smtClean="0"/>
              <a:t>    </a:t>
            </a:r>
            <a:r>
              <a:rPr lang="en-US" dirty="0"/>
              <a:t>II</a:t>
            </a:r>
            <a:r>
              <a:rPr lang="ru-RU" dirty="0"/>
              <a:t>                            </a:t>
            </a:r>
            <a:r>
              <a:rPr lang="en-US" dirty="0" smtClean="0"/>
              <a:t>VI</a:t>
            </a:r>
            <a:endParaRPr lang="ru-RU" dirty="0"/>
          </a:p>
          <a:p>
            <a:pPr>
              <a:buNone/>
            </a:pPr>
            <a:r>
              <a:rPr lang="en-US" dirty="0"/>
              <a:t>Li	    </a:t>
            </a:r>
            <a:r>
              <a:rPr lang="en-US" dirty="0" smtClean="0"/>
              <a:t>                                     </a:t>
            </a:r>
            <a:r>
              <a:rPr lang="en-US" dirty="0"/>
              <a:t>Be	</a:t>
            </a:r>
            <a:r>
              <a:rPr lang="en-US" dirty="0" smtClean="0"/>
              <a:t>                S</a:t>
            </a:r>
            <a:endParaRPr lang="ru-RU" dirty="0"/>
          </a:p>
          <a:p>
            <a:pPr>
              <a:buNone/>
            </a:pPr>
            <a:r>
              <a:rPr lang="en-US" dirty="0"/>
              <a:t>Na                                       </a:t>
            </a:r>
            <a:r>
              <a:rPr lang="en-US" dirty="0" smtClean="0"/>
              <a:t>Mg</a:t>
            </a:r>
            <a:r>
              <a:rPr lang="en-US" dirty="0"/>
              <a:t>	</a:t>
            </a:r>
            <a:r>
              <a:rPr lang="en-US" dirty="0" smtClean="0"/>
              <a:t>                Se</a:t>
            </a:r>
            <a:endParaRPr lang="ru-RU" dirty="0"/>
          </a:p>
          <a:p>
            <a:pPr>
              <a:buNone/>
            </a:pPr>
            <a:r>
              <a:rPr lang="en-US" dirty="0"/>
              <a:t>K	</a:t>
            </a:r>
            <a:r>
              <a:rPr lang="en-US" dirty="0" smtClean="0"/>
              <a:t>                                        Ca</a:t>
            </a:r>
            <a:r>
              <a:rPr lang="en-US" dirty="0"/>
              <a:t>	</a:t>
            </a:r>
            <a:r>
              <a:rPr lang="en-US" dirty="0" smtClean="0"/>
              <a:t>                          Te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Какие вещества получаются при взаимодействии элементов с кислородом?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ОКСИДЫ</a:t>
            </a:r>
            <a:endParaRPr lang="ru-RU" sz="4000" dirty="0"/>
          </a:p>
          <a:p>
            <a:pPr algn="ctr">
              <a:buNone/>
            </a:pP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176</TotalTime>
  <Words>178</Words>
  <Application>Microsoft Office PowerPoint</Application>
  <PresentationFormat>Экран (4:3)</PresentationFormat>
  <Paragraphs>70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Презентация PowerPoint</vt:lpstr>
      <vt:lpstr>  Периодически Закон и Периодическая Таблица Химических Элементов Д.И. Менделеева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Главный</cp:lastModifiedBy>
  <cp:revision>23</cp:revision>
  <dcterms:created xsi:type="dcterms:W3CDTF">2019-02-27T05:51:08Z</dcterms:created>
  <dcterms:modified xsi:type="dcterms:W3CDTF">2019-03-04T04:16:50Z</dcterms:modified>
</cp:coreProperties>
</file>