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9" r:id="rId2"/>
    <p:sldId id="280" r:id="rId3"/>
    <p:sldId id="281" r:id="rId4"/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3" r:id="rId21"/>
    <p:sldId id="272" r:id="rId22"/>
    <p:sldId id="274" r:id="rId23"/>
    <p:sldId id="278" r:id="rId24"/>
    <p:sldId id="275" r:id="rId25"/>
    <p:sldId id="276" r:id="rId26"/>
    <p:sldId id="277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B1DA-4BF8-4E98-8DD1-6D43A44B2BE1}" type="datetimeFigureOut">
              <a:rPr lang="ru-RU" smtClean="0"/>
              <a:pPr/>
              <a:t>21.02.2019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DB04C-6C53-496D-9090-723124167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B1DA-4BF8-4E98-8DD1-6D43A44B2BE1}" type="datetimeFigureOut">
              <a:rPr lang="ru-RU" smtClean="0"/>
              <a:pPr/>
              <a:t>21.02.2019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DB04C-6C53-496D-9090-723124167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B1DA-4BF8-4E98-8DD1-6D43A44B2BE1}" type="datetimeFigureOut">
              <a:rPr lang="ru-RU" smtClean="0"/>
              <a:pPr/>
              <a:t>21.02.2019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DB04C-6C53-496D-9090-723124167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B1DA-4BF8-4E98-8DD1-6D43A44B2BE1}" type="datetimeFigureOut">
              <a:rPr lang="ru-RU" smtClean="0"/>
              <a:pPr/>
              <a:t>21.02.2019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DB04C-6C53-496D-9090-723124167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B1DA-4BF8-4E98-8DD1-6D43A44B2BE1}" type="datetimeFigureOut">
              <a:rPr lang="ru-RU" smtClean="0"/>
              <a:pPr/>
              <a:t>21.02.2019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DB04C-6C53-496D-9090-723124167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B1DA-4BF8-4E98-8DD1-6D43A44B2BE1}" type="datetimeFigureOut">
              <a:rPr lang="ru-RU" smtClean="0"/>
              <a:pPr/>
              <a:t>21.02.2019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DB04C-6C53-496D-9090-723124167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B1DA-4BF8-4E98-8DD1-6D43A44B2BE1}" type="datetimeFigureOut">
              <a:rPr lang="ru-RU" smtClean="0"/>
              <a:pPr/>
              <a:t>21.02.2019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DB04C-6C53-496D-9090-723124167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B1DA-4BF8-4E98-8DD1-6D43A44B2BE1}" type="datetimeFigureOut">
              <a:rPr lang="ru-RU" smtClean="0"/>
              <a:pPr/>
              <a:t>21.02.2019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DB04C-6C53-496D-9090-723124167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B1DA-4BF8-4E98-8DD1-6D43A44B2BE1}" type="datetimeFigureOut">
              <a:rPr lang="ru-RU" smtClean="0"/>
              <a:pPr/>
              <a:t>21.02.2019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DB04C-6C53-496D-9090-723124167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B1DA-4BF8-4E98-8DD1-6D43A44B2BE1}" type="datetimeFigureOut">
              <a:rPr lang="ru-RU" smtClean="0"/>
              <a:pPr/>
              <a:t>21.02.2019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DB04C-6C53-496D-9090-723124167C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B1DA-4BF8-4E98-8DD1-6D43A44B2BE1}" type="datetimeFigureOut">
              <a:rPr lang="ru-RU" smtClean="0"/>
              <a:pPr/>
              <a:t>21.02.2019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45DB04C-6C53-496D-9090-723124167C3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768B1DA-4BF8-4E98-8DD1-6D43A44B2BE1}" type="datetimeFigureOut">
              <a:rPr lang="ru-RU" smtClean="0"/>
              <a:pPr/>
              <a:t>21.02.2019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45DB04C-6C53-496D-9090-723124167C3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13" Type="http://schemas.openxmlformats.org/officeDocument/2006/relationships/slide" Target="slide17.xml"/><Relationship Id="rId3" Type="http://schemas.openxmlformats.org/officeDocument/2006/relationships/slide" Target="slide7.xml"/><Relationship Id="rId7" Type="http://schemas.openxmlformats.org/officeDocument/2006/relationships/slide" Target="slide11.xml"/><Relationship Id="rId12" Type="http://schemas.openxmlformats.org/officeDocument/2006/relationships/slide" Target="slide16.xml"/><Relationship Id="rId17" Type="http://schemas.openxmlformats.org/officeDocument/2006/relationships/slide" Target="slide22.xml"/><Relationship Id="rId2" Type="http://schemas.openxmlformats.org/officeDocument/2006/relationships/slide" Target="slide6.xml"/><Relationship Id="rId16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11" Type="http://schemas.openxmlformats.org/officeDocument/2006/relationships/slide" Target="slide15.xml"/><Relationship Id="rId5" Type="http://schemas.openxmlformats.org/officeDocument/2006/relationships/slide" Target="slide9.xml"/><Relationship Id="rId15" Type="http://schemas.openxmlformats.org/officeDocument/2006/relationships/slide" Target="slide19.xml"/><Relationship Id="rId10" Type="http://schemas.openxmlformats.org/officeDocument/2006/relationships/slide" Target="slide14.xml"/><Relationship Id="rId4" Type="http://schemas.openxmlformats.org/officeDocument/2006/relationships/slide" Target="slide8.xml"/><Relationship Id="rId9" Type="http://schemas.openxmlformats.org/officeDocument/2006/relationships/slide" Target="slide13.xml"/><Relationship Id="rId14" Type="http://schemas.openxmlformats.org/officeDocument/2006/relationships/slide" Target="slide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70547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Периодический закон и периодическая таблица химических элементов </a:t>
            </a:r>
            <a:br>
              <a:rPr lang="ru-RU" dirty="0" smtClean="0"/>
            </a:br>
            <a:r>
              <a:rPr lang="ru-RU" dirty="0" smtClean="0"/>
              <a:t>Д.И. </a:t>
            </a:r>
            <a:r>
              <a:rPr lang="ru-RU" dirty="0" smtClean="0"/>
              <a:t>М</a:t>
            </a:r>
            <a:r>
              <a:rPr lang="ru-RU" dirty="0" smtClean="0"/>
              <a:t>енделеева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365104"/>
            <a:ext cx="7927032" cy="616032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hlinkClick r:id="rId2" action="ppaction://hlinksldjump"/>
              </a:rPr>
              <a:t>Удивительный мир химических элементов  500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61568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Какой металл обладает бактерицидными свойствами?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 algn="ctr">
              <a:buNone/>
            </a:pPr>
            <a:r>
              <a:rPr lang="ru-RU" dirty="0" smtClean="0"/>
              <a:t>серебро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hlinkClick r:id="rId2" action="ppaction://hlinksldjump"/>
              </a:rPr>
              <a:t>Д. И. Менделеев и химия 100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687688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Назовите дату рождения Д.И. Менделеева</a:t>
            </a:r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/>
              <a:t> </a:t>
            </a:r>
            <a:r>
              <a:rPr lang="ru-RU" dirty="0" smtClean="0"/>
              <a:t>27 января ( 8 февраля) 1834 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Д. И. Менделеев и химия 200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687688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Назовите величайшее достижение Д.И.Менделеева.</a:t>
            </a:r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Открытие периодического закона и создание  периодической таблицы химических элементов.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Д. И. Менделеев и химия 300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831704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Что взял за основу Д.И.Менделеев при систематизации химических элементов?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 algn="ctr">
              <a:buNone/>
            </a:pPr>
            <a:r>
              <a:rPr lang="ru-RU" dirty="0" smtClean="0"/>
              <a:t>Относительная атомная масса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Д. И. Менделеев и химия 400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047728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В каком году Д.И.Менделеев сформулировал периодический закон?</a:t>
            </a:r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r>
              <a:rPr lang="ru-RU" dirty="0" smtClean="0"/>
              <a:t>1869 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 action="ppaction://hlinksldjump"/>
              </a:rPr>
              <a:t>Д. И. Менделеев и химия 500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???????КОТ В МЕШКЕ?????</a:t>
            </a:r>
          </a:p>
          <a:p>
            <a:pPr>
              <a:buNone/>
            </a:pPr>
            <a:endParaRPr lang="ru-RU" dirty="0"/>
          </a:p>
          <a:p>
            <a:pPr algn="ctr">
              <a:buNone/>
            </a:pPr>
            <a:r>
              <a:rPr lang="ru-RU" dirty="0" smtClean="0"/>
              <a:t>Формулировка периодического закона Д.И.Менделеева.</a:t>
            </a:r>
          </a:p>
          <a:p>
            <a:pPr>
              <a:buNone/>
            </a:pPr>
            <a:endParaRPr lang="ru-RU" dirty="0"/>
          </a:p>
          <a:p>
            <a:pPr algn="ctr">
              <a:buNone/>
            </a:pPr>
            <a:r>
              <a:rPr lang="ru-RU" dirty="0" smtClean="0"/>
              <a:t>Свойства простых тел, а также формы и свойства соединений элементов находятся в периодической зависимости от величины атомных весов элементов.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208823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hlinkClick r:id="rId2" action="ppaction://hlinksldjump"/>
              </a:rPr>
              <a:t>Путешествуя</a:t>
            </a:r>
            <a:r>
              <a:rPr lang="ru-RU" baseline="0" dirty="0" smtClean="0">
                <a:hlinkClick r:id="rId2" action="ppaction://hlinksldjump"/>
              </a:rPr>
              <a:t> по периодической таблице химических элементов 100</a:t>
            </a:r>
            <a:r>
              <a:rPr lang="ru-RU" dirty="0" smtClean="0">
                <a:hlinkClick r:id="rId2" action="ppaction://hlinksldjump"/>
              </a:rPr>
              <a:t/>
            </a:r>
            <a:br>
              <a:rPr lang="ru-RU" dirty="0" smtClean="0">
                <a:hlinkClick r:id="rId2" action="ppaction://hlinksldjump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6004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Птичий мех, но не пух,</a:t>
            </a:r>
          </a:p>
          <a:p>
            <a:pPr algn="ctr">
              <a:buNone/>
            </a:pPr>
            <a:r>
              <a:rPr lang="ru-RU" dirty="0" smtClean="0"/>
              <a:t>И без букв последних двух,</a:t>
            </a:r>
          </a:p>
          <a:p>
            <a:pPr algn="ctr">
              <a:buNone/>
            </a:pPr>
            <a:r>
              <a:rPr lang="ru-RU" dirty="0" smtClean="0"/>
              <a:t>Плюс раствор для обработки ссадин,</a:t>
            </a:r>
          </a:p>
          <a:p>
            <a:pPr algn="ctr">
              <a:buNone/>
            </a:pPr>
            <a:r>
              <a:rPr lang="ru-RU" dirty="0" smtClean="0"/>
              <a:t>Что сажают дети за день.</a:t>
            </a:r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r>
              <a:rPr lang="ru-RU" dirty="0" smtClean="0"/>
              <a:t>(название горизонтального ряда)</a:t>
            </a:r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r>
              <a:rPr lang="ru-RU" dirty="0" smtClean="0"/>
              <a:t>период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556792"/>
            <a:ext cx="8229600" cy="172819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hlinkClick r:id="rId2" action="ppaction://hlinksldjump"/>
              </a:rPr>
              <a:t/>
            </a:r>
            <a:br>
              <a:rPr lang="ru-RU" dirty="0" smtClean="0">
                <a:hlinkClick r:id="rId2" action="ppaction://hlinksldjump"/>
              </a:rPr>
            </a:br>
            <a:r>
              <a:rPr lang="ru-RU" dirty="0" smtClean="0">
                <a:hlinkClick r:id="rId2" action="ppaction://hlinksldjump"/>
              </a:rPr>
              <a:t/>
            </a:r>
            <a:br>
              <a:rPr lang="ru-RU" dirty="0" smtClean="0">
                <a:hlinkClick r:id="rId2" action="ppaction://hlinksldjump"/>
              </a:rPr>
            </a:br>
            <a:r>
              <a:rPr lang="ru-RU" dirty="0" smtClean="0">
                <a:hlinkClick r:id="rId2" action="ppaction://hlinksldjump"/>
              </a:rPr>
              <a:t> Путешествуя по периодической таблице химических элементов 200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01008"/>
            <a:ext cx="8229600" cy="2823592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dirty="0" smtClean="0"/>
              <a:t>Три буквы плода «треугольного»;</a:t>
            </a:r>
          </a:p>
          <a:p>
            <a:pPr algn="ctr">
              <a:buNone/>
            </a:pPr>
            <a:r>
              <a:rPr lang="ru-RU" dirty="0" smtClean="0"/>
              <a:t>Две буквы от стола от школьного,</a:t>
            </a:r>
          </a:p>
          <a:p>
            <a:pPr algn="ctr">
              <a:buNone/>
            </a:pPr>
            <a:r>
              <a:rPr lang="ru-RU" dirty="0" smtClean="0"/>
              <a:t>«П» между этими фрагментами…</a:t>
            </a:r>
          </a:p>
          <a:p>
            <a:pPr algn="ctr">
              <a:buNone/>
            </a:pPr>
            <a:r>
              <a:rPr lang="ru-RU" dirty="0" smtClean="0"/>
              <a:t>Все вместе столбик с элементами!</a:t>
            </a:r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r>
              <a:rPr lang="ru-RU" dirty="0" smtClean="0"/>
              <a:t>группа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288032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hlinkClick r:id="rId2" action="ppaction://hlinksldjump"/>
              </a:rPr>
              <a:t>Путешествуя</a:t>
            </a:r>
            <a:r>
              <a:rPr lang="ru-RU" baseline="0" dirty="0" smtClean="0">
                <a:hlinkClick r:id="rId2" action="ppaction://hlinksldjump"/>
              </a:rPr>
              <a:t> по периодической таблице химических элементов 300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12976"/>
            <a:ext cx="8229600" cy="3111624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dirty="0" smtClean="0"/>
              <a:t>Как называется вариант таблицы состоящий из 8 групп?</a:t>
            </a:r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r>
              <a:rPr lang="ru-RU" dirty="0" smtClean="0"/>
              <a:t>Короткий (классический)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hlinkClick r:id="rId2" action="ppaction://hlinksldjump"/>
              </a:rPr>
              <a:t/>
            </a:r>
            <a:br>
              <a:rPr lang="ru-RU" sz="4400" dirty="0" smtClean="0">
                <a:hlinkClick r:id="rId2" action="ppaction://hlinksldjump"/>
              </a:rPr>
            </a:br>
            <a:r>
              <a:rPr lang="ru-RU" sz="4400" dirty="0" smtClean="0">
                <a:hlinkClick r:id="rId2" action="ppaction://hlinksldjump"/>
              </a:rPr>
              <a:t/>
            </a:r>
            <a:br>
              <a:rPr lang="ru-RU" sz="4400" dirty="0" smtClean="0">
                <a:hlinkClick r:id="rId2" action="ppaction://hlinksldjump"/>
              </a:rPr>
            </a:br>
            <a:r>
              <a:rPr lang="ru-RU" sz="4400" dirty="0" smtClean="0">
                <a:hlinkClick r:id="rId2" action="ppaction://hlinksldjump"/>
              </a:rPr>
              <a:t/>
            </a:r>
            <a:br>
              <a:rPr lang="ru-RU" sz="4400" dirty="0" smtClean="0">
                <a:hlinkClick r:id="rId2" action="ppaction://hlinksldjump"/>
              </a:rPr>
            </a:br>
            <a:r>
              <a:rPr lang="ru-RU" sz="4400" dirty="0" smtClean="0">
                <a:hlinkClick r:id="rId2" action="ppaction://hlinksldjump"/>
              </a:rPr>
              <a:t>Путешествуя</a:t>
            </a:r>
            <a:r>
              <a:rPr lang="ru-RU" sz="4400" baseline="0" dirty="0" smtClean="0">
                <a:hlinkClick r:id="rId2" action="ppaction://hlinksldjump"/>
              </a:rPr>
              <a:t> по периодической таблице химических элементов 400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2124120"/>
            <a:ext cx="8229600" cy="4733880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???????КОТ В МЕШКЕ?????</a:t>
            </a:r>
          </a:p>
          <a:p>
            <a:pPr algn="ctr">
              <a:buNone/>
            </a:pPr>
            <a:r>
              <a:rPr lang="ru-RU" dirty="0" smtClean="0"/>
              <a:t> Определить «адрес» элементов по периодической таблице химических элементов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1560" y="3933056"/>
          <a:ext cx="7992888" cy="24762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148"/>
                <a:gridCol w="1260140"/>
                <a:gridCol w="1512168"/>
                <a:gridCol w="1224136"/>
                <a:gridCol w="1332148"/>
                <a:gridCol w="1332148"/>
              </a:tblGrid>
              <a:tr h="612068">
                <a:tc>
                  <a:txBody>
                    <a:bodyPr/>
                    <a:lstStyle/>
                    <a:p>
                      <a:r>
                        <a:rPr lang="ru-RU" dirty="0" smtClean="0"/>
                        <a:t>символ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Порядковый номер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Номер  периода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Номер группы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подгруппа</a:t>
                      </a:r>
                      <a:endParaRPr lang="ru-RU" dirty="0"/>
                    </a:p>
                  </a:txBody>
                  <a:tcPr/>
                </a:tc>
              </a:tr>
              <a:tr h="612068">
                <a:tc>
                  <a:txBody>
                    <a:bodyPr/>
                    <a:lstStyle/>
                    <a:p>
                      <a:r>
                        <a:rPr lang="en-US" dirty="0" smtClean="0"/>
                        <a:t>Na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12068">
                <a:tc>
                  <a:txBody>
                    <a:bodyPr/>
                    <a:lstStyle/>
                    <a:p>
                      <a:r>
                        <a:rPr lang="en-US" dirty="0" smtClean="0"/>
                        <a:t>Fe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12068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«</a:t>
            </a:r>
            <a:r>
              <a:rPr lang="ru-RU" sz="4000" dirty="0" smtClean="0"/>
              <a:t>Периодическому закону будущее не грозит разрушением, а только надстройка и развитие обещаются.»</a:t>
            </a:r>
          </a:p>
          <a:p>
            <a:pPr algn="r">
              <a:buNone/>
            </a:pPr>
            <a:endParaRPr lang="ru-RU" sz="4000" dirty="0" smtClean="0"/>
          </a:p>
          <a:p>
            <a:pPr algn="r">
              <a:buNone/>
            </a:pPr>
            <a:endParaRPr lang="ru-RU" sz="4000" dirty="0" smtClean="0"/>
          </a:p>
          <a:p>
            <a:pPr algn="r">
              <a:buNone/>
            </a:pPr>
            <a:r>
              <a:rPr lang="ru-RU" sz="4000" dirty="0" smtClean="0"/>
              <a:t>Д.И.Менделеев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endParaRPr lang="ru-RU" b="1" dirty="0"/>
          </a:p>
          <a:p>
            <a:pPr fontAlgn="t"/>
            <a:endParaRPr lang="ru-RU" b="1" dirty="0"/>
          </a:p>
          <a:p>
            <a:pPr fontAlgn="t"/>
            <a:endParaRPr lang="ru-RU" b="1" dirty="0"/>
          </a:p>
          <a:p>
            <a:pPr fontAlgn="t"/>
            <a:endParaRPr lang="ru-RU" b="1" dirty="0"/>
          </a:p>
          <a:p>
            <a:pPr fontAlgn="t"/>
            <a:endParaRPr lang="ru-RU" b="1" dirty="0"/>
          </a:p>
          <a:p>
            <a:pPr fontAlgn="t"/>
            <a:endParaRPr lang="ru-RU" b="1" dirty="0"/>
          </a:p>
          <a:p>
            <a:pPr fontAlgn="t"/>
            <a:endParaRPr lang="ru-RU" dirty="0"/>
          </a:p>
          <a:p>
            <a:pPr fontAlgn="t"/>
            <a:endParaRPr lang="ru-RU" dirty="0"/>
          </a:p>
          <a:p>
            <a:pPr fontAlgn="t"/>
            <a:endParaRPr lang="ru-RU" dirty="0"/>
          </a:p>
          <a:p>
            <a:pPr fontAlgn="t"/>
            <a:endParaRPr lang="ru-RU" dirty="0"/>
          </a:p>
          <a:p>
            <a:pPr fontAlgn="t"/>
            <a:endParaRPr lang="ru-RU" dirty="0"/>
          </a:p>
          <a:p>
            <a:pPr fontAlgn="t"/>
            <a:endParaRPr lang="ru-RU" dirty="0"/>
          </a:p>
          <a:p>
            <a:pPr fontAlgn="t"/>
            <a:endParaRPr lang="ru-RU" dirty="0"/>
          </a:p>
          <a:p>
            <a:pPr fontAlgn="t"/>
            <a:endParaRPr lang="ru-RU" dirty="0"/>
          </a:p>
          <a:p>
            <a:pPr fontAlgn="t"/>
            <a:endParaRPr lang="ru-RU" dirty="0"/>
          </a:p>
          <a:p>
            <a:pPr fontAlgn="t"/>
            <a:endParaRPr lang="ru-RU" dirty="0"/>
          </a:p>
          <a:p>
            <a:pPr fontAlgn="t"/>
            <a:endParaRPr lang="ru-RU" dirty="0"/>
          </a:p>
          <a:p>
            <a:pPr fontAlgn="t"/>
            <a:endParaRPr lang="ru-RU" dirty="0"/>
          </a:p>
          <a:p>
            <a:pPr fontAlgn="t"/>
            <a:endParaRPr lang="ru-RU" dirty="0"/>
          </a:p>
          <a:p>
            <a:pPr fontAlgn="t"/>
            <a:endParaRPr lang="ru-RU" dirty="0"/>
          </a:p>
          <a:p>
            <a:pPr fontAlgn="t"/>
            <a:endParaRPr lang="ru-RU" dirty="0"/>
          </a:p>
          <a:p>
            <a:pPr fontAlgn="t"/>
            <a:endParaRPr lang="ru-RU" dirty="0"/>
          </a:p>
          <a:p>
            <a:pPr fontAlgn="t"/>
            <a:endParaRPr lang="ru-RU" dirty="0"/>
          </a:p>
          <a:p>
            <a:pPr fontAlgn="t"/>
            <a:endParaRPr lang="ru-RU" dirty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1916832"/>
          <a:ext cx="8640960" cy="3960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1440160"/>
                <a:gridCol w="1440160"/>
                <a:gridCol w="1440160"/>
                <a:gridCol w="1440160"/>
                <a:gridCol w="1440160"/>
              </a:tblGrid>
              <a:tr h="990110">
                <a:tc>
                  <a:txBody>
                    <a:bodyPr/>
                    <a:lstStyle/>
                    <a:p>
                      <a:r>
                        <a:rPr lang="ru-RU" dirty="0" smtClean="0"/>
                        <a:t>символ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Порядковый номер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Номер  периода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Номер группы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подгруппа</a:t>
                      </a:r>
                      <a:endParaRPr lang="ru-RU" dirty="0"/>
                    </a:p>
                  </a:txBody>
                  <a:tcPr/>
                </a:tc>
              </a:tr>
              <a:tr h="990110">
                <a:tc>
                  <a:txBody>
                    <a:bodyPr/>
                    <a:lstStyle/>
                    <a:p>
                      <a:r>
                        <a:rPr lang="en-US" dirty="0" smtClean="0"/>
                        <a:t>Na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натрий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</a:tr>
              <a:tr h="990110">
                <a:tc>
                  <a:txBody>
                    <a:bodyPr/>
                    <a:lstStyle/>
                    <a:p>
                      <a:r>
                        <a:rPr lang="en-US" dirty="0" smtClean="0"/>
                        <a:t>Fe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железо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</a:tr>
              <a:tr h="99011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олово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27584" y="836712"/>
            <a:ext cx="7704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hlinkClick r:id="rId2" action="ppaction://hlinksldjump"/>
              </a:rPr>
              <a:t>Путешествуя</a:t>
            </a:r>
            <a:r>
              <a:rPr lang="ru-RU" baseline="0" dirty="0" smtClean="0">
                <a:hlinkClick r:id="rId2" action="ppaction://hlinksldjump"/>
              </a:rPr>
              <a:t> по периодической таблице химических элементов 400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23762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hlinkClick r:id="rId2" action="ppaction://hlinksldjump"/>
              </a:rPr>
              <a:t>Путешествуя</a:t>
            </a:r>
            <a:r>
              <a:rPr lang="ru-RU" sz="4400" baseline="0" dirty="0" smtClean="0">
                <a:hlinkClick r:id="rId2" action="ppaction://hlinksldjump"/>
              </a:rPr>
              <a:t> по периодической таблице химических элементов 500</a:t>
            </a:r>
            <a:r>
              <a:rPr lang="ru-RU" dirty="0" smtClean="0">
                <a:hlinkClick r:id="rId2" action="ppaction://hlinksldjump"/>
              </a:rPr>
              <a:t/>
            </a:r>
            <a:br>
              <a:rPr lang="ru-RU" dirty="0" smtClean="0">
                <a:hlinkClick r:id="rId2" action="ppaction://hlinksldjump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399656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Как  изменяются  свойства элементов  в А-группах?</a:t>
            </a:r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r>
              <a:rPr lang="ru-RU" dirty="0" smtClean="0"/>
              <a:t>С увеличением относительных атомных масс усиливаются металлические свойства элементов.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420888"/>
            <a:ext cx="8229600" cy="2736304"/>
          </a:xfrm>
        </p:spPr>
        <p:txBody>
          <a:bodyPr>
            <a:noAutofit/>
          </a:bodyPr>
          <a:lstStyle/>
          <a:p>
            <a:pPr algn="ctr"/>
            <a:r>
              <a:rPr lang="ru-RU" sz="8800" dirty="0" smtClean="0"/>
              <a:t/>
            </a:r>
            <a:br>
              <a:rPr lang="ru-RU" sz="8800" dirty="0" smtClean="0"/>
            </a:br>
            <a:r>
              <a:rPr lang="ru-RU" sz="8800" dirty="0"/>
              <a:t/>
            </a:r>
            <a:br>
              <a:rPr lang="ru-RU" sz="8800" dirty="0"/>
            </a:br>
            <a:r>
              <a:rPr lang="ru-RU" sz="8800" dirty="0" smtClean="0"/>
              <a:t> Верно / не верно </a:t>
            </a:r>
            <a:r>
              <a:rPr lang="ru-RU" sz="8800" dirty="0" smtClean="0"/>
              <a:t/>
            </a:r>
            <a:br>
              <a:rPr lang="ru-RU" sz="8800" dirty="0" smtClean="0"/>
            </a:br>
            <a:endParaRPr lang="ru-RU" sz="8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67744" y="515719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(да – хлопаем в ладоши, нет – топаем ногами)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10000"/>
          </a:bodyPr>
          <a:lstStyle/>
          <a:p>
            <a:pPr marL="514350" indent="-514350"/>
            <a:r>
              <a:rPr lang="ru-RU" sz="3600" dirty="0" smtClean="0"/>
              <a:t>Верно ли то, что в периодической таблице химических элементов 8 групп?          </a:t>
            </a:r>
          </a:p>
          <a:p>
            <a:pPr marL="514350" indent="-514350"/>
            <a:r>
              <a:rPr lang="ru-RU" sz="3600" dirty="0" smtClean="0"/>
              <a:t>Верно ли то, что в 1 периоде 2 элемента?</a:t>
            </a:r>
          </a:p>
          <a:p>
            <a:pPr marL="514350" indent="-514350"/>
            <a:r>
              <a:rPr lang="ru-RU" sz="3600" dirty="0" smtClean="0"/>
              <a:t>Верно ли то, что углерод металл?</a:t>
            </a:r>
          </a:p>
          <a:p>
            <a:pPr marL="514350" indent="-514350"/>
            <a:r>
              <a:rPr lang="ru-RU" sz="3600" dirty="0" smtClean="0"/>
              <a:t>Верно ли то, что периоды делят на малые и большие?</a:t>
            </a:r>
          </a:p>
          <a:p>
            <a:pPr marL="514350" indent="-514350"/>
            <a:r>
              <a:rPr lang="ru-RU" sz="3600" dirty="0" smtClean="0"/>
              <a:t>Верно ли то, что периоды начинаются  благородными газами?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Верно ли то, что периодическая таблица химических элементов, составленная на основе периодического закона, является его графическим изображением?</a:t>
            </a:r>
          </a:p>
          <a:p>
            <a:r>
              <a:rPr lang="ru-RU" sz="3200" dirty="0" smtClean="0"/>
              <a:t>Верно ли то, что расположение химических элементов в периодической таблице химических элементов </a:t>
            </a:r>
            <a:r>
              <a:rPr lang="ru-RU" sz="3200" b="1" i="1" u="sng" dirty="0" smtClean="0"/>
              <a:t>не</a:t>
            </a:r>
            <a:r>
              <a:rPr lang="ru-RU" sz="3200" dirty="0" smtClean="0"/>
              <a:t> зависит от относительных атомных масс?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РАЗМИНКА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4716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err="1" smtClean="0"/>
              <a:t>рентгеноэлектрокардиографический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7851648" cy="1828800"/>
          </a:xfrm>
        </p:spPr>
        <p:txBody>
          <a:bodyPr>
            <a:normAutofit/>
          </a:bodyPr>
          <a:lstStyle/>
          <a:p>
            <a:r>
              <a:rPr lang="ru-RU" sz="9600" dirty="0" smtClean="0"/>
              <a:t>Своя игра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17" y="260648"/>
          <a:ext cx="8712971" cy="6048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3063"/>
                <a:gridCol w="1253732"/>
                <a:gridCol w="1327482"/>
                <a:gridCol w="1327482"/>
                <a:gridCol w="1253732"/>
                <a:gridCol w="1327480"/>
              </a:tblGrid>
              <a:tr h="1328329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тема</a:t>
                      </a:r>
                      <a:endParaRPr lang="ru-RU" sz="28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баллы</a:t>
                      </a:r>
                      <a:endParaRPr lang="ru-RU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28329">
                <a:tc>
                  <a:txBody>
                    <a:bodyPr/>
                    <a:lstStyle/>
                    <a:p>
                      <a:r>
                        <a:rPr lang="ru-RU" dirty="0" smtClean="0"/>
                        <a:t>Удивительный</a:t>
                      </a:r>
                      <a:r>
                        <a:rPr lang="ru-RU" baseline="0" dirty="0" smtClean="0"/>
                        <a:t> мир химических элементов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  <a:hlinkClick r:id="rId2" action="ppaction://hlinksldjump"/>
                        </a:rPr>
                        <a:t>100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  <a:hlinkClick r:id="rId3" action="ppaction://hlinksldjump"/>
                        </a:rPr>
                        <a:t>200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  <a:hlinkClick r:id="rId4" action="ppaction://hlinksldjump"/>
                        </a:rPr>
                        <a:t>300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  <a:hlinkClick r:id="rId5" action="ppaction://hlinksldjump"/>
                        </a:rPr>
                        <a:t>400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  <a:hlinkClick r:id="rId6" action="ppaction://hlinksldjump"/>
                        </a:rPr>
                        <a:t>500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328329">
                <a:tc>
                  <a:txBody>
                    <a:bodyPr/>
                    <a:lstStyle/>
                    <a:p>
                      <a:r>
                        <a:rPr lang="ru-RU" dirty="0" smtClean="0"/>
                        <a:t> Д. И. Менделеев и химия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  <a:hlinkClick r:id="rId7" action="ppaction://hlinksldjump"/>
                        </a:rPr>
                        <a:t>100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  <a:hlinkClick r:id="rId8" action="ppaction://hlinksldjump"/>
                        </a:rPr>
                        <a:t>200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  <a:hlinkClick r:id="rId9" action="ppaction://hlinksldjump"/>
                        </a:rPr>
                        <a:t>300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  <a:hlinkClick r:id="rId10" action="ppaction://hlinksldjump"/>
                        </a:rPr>
                        <a:t>400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  <a:hlinkClick r:id="rId11" action="ppaction://hlinksldjump"/>
                        </a:rPr>
                        <a:t>500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063685">
                <a:tc>
                  <a:txBody>
                    <a:bodyPr/>
                    <a:lstStyle/>
                    <a:p>
                      <a:r>
                        <a:rPr lang="ru-RU" dirty="0" smtClean="0"/>
                        <a:t>Путешествуя</a:t>
                      </a:r>
                      <a:r>
                        <a:rPr lang="ru-RU" baseline="0" dirty="0" smtClean="0"/>
                        <a:t> по периодической таблице химических элементов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  <a:hlinkClick r:id="rId12" action="ppaction://hlinksldjump"/>
                        </a:rPr>
                        <a:t>100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  <a:hlinkClick r:id="rId13" action="ppaction://hlinksldjump"/>
                        </a:rPr>
                        <a:t>200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  <a:hlinkClick r:id="rId14" action="ppaction://hlinksldjump"/>
                        </a:rPr>
                        <a:t>300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  <a:hlinkClick r:id="rId15" action="ppaction://hlinksldjump"/>
                        </a:rPr>
                        <a:t>400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  <a:hlinkClick r:id="rId16" action="ppaction://hlinksldjump"/>
                        </a:rPr>
                        <a:t>500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411760" y="6596390"/>
            <a:ext cx="547260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ru-RU" sz="1100" dirty="0" smtClean="0">
                <a:hlinkClick r:id="rId17" action="ppaction://hlinksldjump"/>
              </a:rPr>
              <a:t>Верно/не верно</a:t>
            </a:r>
            <a:endParaRPr lang="ru-RU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hlinkClick r:id="rId2" action="ppaction://hlinksldjump"/>
              </a:rPr>
              <a:t>Удивительный мир химических элементов 100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636912"/>
            <a:ext cx="8229600" cy="3445843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Какой элемент не имеет «постоянной прописки» в периодической таблице химических элементов?</a:t>
            </a:r>
          </a:p>
          <a:p>
            <a:pPr>
              <a:buNone/>
            </a:pPr>
            <a:r>
              <a:rPr lang="ru-RU" dirty="0" smtClean="0"/>
              <a:t>  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водород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229600" cy="18744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hlinkClick r:id="rId2" action="ppaction://hlinksldjump"/>
              </a:rPr>
              <a:t>Удивительный мир химических элементов 200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399656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Какой химический элемент назвали в честь  Д. И. Менделеева?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 algn="ctr">
              <a:buNone/>
            </a:pPr>
            <a:r>
              <a:rPr lang="ru-RU" dirty="0" smtClean="0"/>
              <a:t>Менделевий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hlinkClick r:id="rId2" action="ppaction://hlinksldjump"/>
              </a:rPr>
              <a:t>Удивительный мир химических элементов  300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543672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В названии какого элемента спрятались 2 животных?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 algn="ctr">
              <a:buNone/>
            </a:pPr>
            <a:r>
              <a:rPr lang="ru-RU" dirty="0" smtClean="0"/>
              <a:t>мышьяк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24744"/>
            <a:ext cx="842493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hlinkClick r:id="rId2" action="ppaction://hlinksldjump"/>
              </a:rPr>
              <a:t>Удивительный мир химических элементов 400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708920"/>
            <a:ext cx="8229600" cy="361568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В названия каких химических элементов входит напиток пиратов?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Хром, бром</a:t>
            </a:r>
            <a:endParaRPr lang="ru-RU" dirty="0"/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2738</TotalTime>
  <Words>552</Words>
  <Application>Microsoft Office PowerPoint</Application>
  <PresentationFormat>Экран (4:3)</PresentationFormat>
  <Paragraphs>192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Поток</vt:lpstr>
      <vt:lpstr>Периодический закон и периодическая таблица химических элементов  Д.И. Менделеева</vt:lpstr>
      <vt:lpstr>Слайд 2</vt:lpstr>
      <vt:lpstr>РАЗМИНКА</vt:lpstr>
      <vt:lpstr>Своя игра</vt:lpstr>
      <vt:lpstr>Слайд 5</vt:lpstr>
      <vt:lpstr>Удивительный мир химических элементов 100</vt:lpstr>
      <vt:lpstr>Удивительный мир химических элементов 200 </vt:lpstr>
      <vt:lpstr>Удивительный мир химических элементов  300</vt:lpstr>
      <vt:lpstr>Удивительный мир химических элементов 400</vt:lpstr>
      <vt:lpstr>Удивительный мир химических элементов  500</vt:lpstr>
      <vt:lpstr>Д. И. Менделеев и химия 100</vt:lpstr>
      <vt:lpstr>Д. И. Менделеев и химия 200</vt:lpstr>
      <vt:lpstr>Д. И. Менделеев и химия 300</vt:lpstr>
      <vt:lpstr>Д. И. Менделеев и химия 400</vt:lpstr>
      <vt:lpstr>Д. И. Менделеев и химия 500</vt:lpstr>
      <vt:lpstr>Путешествуя по периодической таблице химических элементов 100 </vt:lpstr>
      <vt:lpstr>   Путешествуя по периодической таблице химических элементов 200  </vt:lpstr>
      <vt:lpstr>Путешествуя по периодической таблице химических элементов 300 </vt:lpstr>
      <vt:lpstr>   Путешествуя по периодической таблице химических элементов 400 </vt:lpstr>
      <vt:lpstr>Слайд 20</vt:lpstr>
      <vt:lpstr>Путешествуя по периодической таблице химических элементов 500 </vt:lpstr>
      <vt:lpstr>   Верно / не верно  </vt:lpstr>
      <vt:lpstr>Слайд 23</vt:lpstr>
      <vt:lpstr>Слайд 24</vt:lpstr>
      <vt:lpstr>Слайд 25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Своя игра</dc:title>
  <dc:creator>RePack by SPecialiST</dc:creator>
  <cp:lastModifiedBy>RePack by SPecialiST</cp:lastModifiedBy>
  <cp:revision>38</cp:revision>
  <dcterms:created xsi:type="dcterms:W3CDTF">2019-02-18T03:53:09Z</dcterms:created>
  <dcterms:modified xsi:type="dcterms:W3CDTF">2019-02-21T02:12:03Z</dcterms:modified>
</cp:coreProperties>
</file>