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4" r:id="rId4"/>
    <p:sldId id="258" r:id="rId5"/>
    <p:sldId id="272" r:id="rId6"/>
    <p:sldId id="260" r:id="rId7"/>
    <p:sldId id="262" r:id="rId8"/>
    <p:sldId id="259" r:id="rId9"/>
    <p:sldId id="263" r:id="rId10"/>
    <p:sldId id="261" r:id="rId11"/>
    <p:sldId id="264" r:id="rId12"/>
    <p:sldId id="273" r:id="rId13"/>
    <p:sldId id="266" r:id="rId14"/>
    <p:sldId id="275" r:id="rId15"/>
    <p:sldId id="268" r:id="rId16"/>
    <p:sldId id="265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50B4"/>
    <a:srgbClr val="FFCC66"/>
    <a:srgbClr val="6600FF"/>
    <a:srgbClr val="559E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60"/>
  </p:normalViewPr>
  <p:slideViewPr>
    <p:cSldViewPr>
      <p:cViewPr varScale="1">
        <p:scale>
          <a:sx n="77" d="100"/>
          <a:sy n="77" d="100"/>
        </p:scale>
        <p:origin x="-13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EAFDB-4253-4CCE-A1E5-A2D0B751F422}" type="datetimeFigureOut">
              <a:rPr lang="ru-RU" smtClean="0"/>
              <a:pPr/>
              <a:t>18.02.2010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23AE9-D10B-4A4E-8549-9C571317C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3AE9-D10B-4A4E-8549-9C571317C4F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la-ulia.narod.ru/photo01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miranimashek.ucoz.ru/_ph/40/2/580022671.gif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9220200" cy="5638800"/>
          </a:xfrm>
        </p:spPr>
        <p:txBody>
          <a:bodyPr>
            <a:prstTxWarp prst="textWave1">
              <a:avLst/>
            </a:prstTxWarp>
            <a:noAutofit/>
          </a:bodyPr>
          <a:lstStyle/>
          <a:p>
            <a:pPr algn="ctr"/>
            <a:r>
              <a:rPr lang="ru-RU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История создания           Обыкновенных дробей.</a:t>
            </a:r>
            <a:endParaRPr lang="ru-RU" sz="8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Picture 4" descr="http://miranimashek.ucoz.ru/_ph/254/2/14000214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0"/>
            <a:ext cx="2514600" cy="2133600"/>
          </a:xfrm>
          <a:prstGeom prst="rect">
            <a:avLst/>
          </a:prstGeom>
          <a:noFill/>
        </p:spPr>
      </p:pic>
      <p:pic>
        <p:nvPicPr>
          <p:cNvPr id="5" name="Picture 4" descr="http://miranimashek.ucoz.ru/_ph/254/2/14000214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95800"/>
            <a:ext cx="2514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 descr="http://www.uroki.net/bp/adlog.php?bannerid=1&amp;clientid=2&amp;zoneid=113&amp;source=&amp;block=0&amp;capping=0&amp;cb=7e7ea2d5ec4253e5f67b487105516a7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04800"/>
            <a:ext cx="8458200" cy="5218906"/>
          </a:xfrm>
        </p:spPr>
        <p:txBody>
          <a:bodyPr>
            <a:prstTxWarp prst="textWave1">
              <a:avLst/>
            </a:prstTxWarp>
            <a:noAutofit/>
          </a:bodyPr>
          <a:lstStyle/>
          <a:p>
            <a:pPr algn="ctr"/>
            <a:r>
              <a:rPr lang="ru-RU" sz="11000" dirty="0" smtClean="0"/>
              <a:t>Задания на знания!</a:t>
            </a:r>
            <a:endParaRPr lang="ru-RU" sz="1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1600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Задание1): какая часть круга закрашена .а какая не закрашена.</a:t>
            </a:r>
            <a:endParaRPr lang="ru-RU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6775" y="2057400"/>
            <a:ext cx="4467225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066800" y="3733800"/>
            <a:ext cx="2514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Закрашена 8\16</a:t>
            </a:r>
          </a:p>
          <a:p>
            <a:r>
              <a:rPr lang="ru-RU" sz="2400" dirty="0" smtClean="0">
                <a:solidFill>
                  <a:srgbClr val="00B050"/>
                </a:solidFill>
              </a:rPr>
              <a:t>Не закрашено 8\16</a:t>
            </a: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5" name="Picture 5" descr="Картинка 15 из 40000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2362200"/>
            <a:ext cx="248602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Задание 2): какая часть ромба не закрашена.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Блок-схема: решение 5"/>
          <p:cNvSpPr/>
          <p:nvPr/>
        </p:nvSpPr>
        <p:spPr>
          <a:xfrm rot="5400000">
            <a:off x="5981700" y="2247900"/>
            <a:ext cx="2743200" cy="2514600"/>
          </a:xfrm>
          <a:prstGeom prst="flowChartDecision">
            <a:avLst/>
          </a:prstGeom>
          <a:ln w="76200">
            <a:solidFill>
              <a:srgbClr val="FFFF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6" idx="1"/>
            <a:endCxn id="6" idx="3"/>
          </p:cNvCxnSpPr>
          <p:nvPr/>
        </p:nvCxnSpPr>
        <p:spPr>
          <a:xfrm rot="16200000" flipH="1">
            <a:off x="5981700" y="3505200"/>
            <a:ext cx="27432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6" idx="2"/>
            <a:endCxn id="6" idx="0"/>
          </p:cNvCxnSpPr>
          <p:nvPr/>
        </p:nvCxnSpPr>
        <p:spPr>
          <a:xfrm rot="10800000" flipH="1">
            <a:off x="6096000" y="3505200"/>
            <a:ext cx="251460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828800" y="3352800"/>
            <a:ext cx="2133600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Ни одна часть ромба не закрашена.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18" name="Picture 4" descr="http://miranimashek.ucoz.ru/_ph/254/2/14000214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3285" y="2826657"/>
            <a:ext cx="2514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3): какая часть прямоугольника закрашена. </a:t>
            </a:r>
            <a:endParaRPr lang="ru-RU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5105400" y="2667000"/>
            <a:ext cx="3505200" cy="2133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371600" y="3200400"/>
            <a:ext cx="1905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Одна целая.</a:t>
            </a:r>
            <a:endParaRPr lang="ru-RU" sz="3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" name="Picture 2" descr="Картинка 32 из 39872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05000"/>
            <a:ext cx="4530607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839200" cy="5867400"/>
          </a:xfrm>
        </p:spPr>
        <p:txBody>
          <a:bodyPr>
            <a:prstTxWarp prst="textWave1">
              <a:avLst/>
            </a:prstTxWarp>
            <a:noAutofit/>
          </a:bodyPr>
          <a:lstStyle/>
          <a:p>
            <a:r>
              <a:rPr lang="ru-RU" sz="7200" dirty="0" smtClean="0"/>
              <a:t>Вопросы по прочитанному!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1)Кто знал как можно поделить 2 предмета на 3.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19400" y="4800600"/>
            <a:ext cx="2057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Древние египтяне.</a:t>
            </a:r>
            <a:endParaRPr lang="ru-RU" sz="2800" dirty="0"/>
          </a:p>
        </p:txBody>
      </p:sp>
      <p:pic>
        <p:nvPicPr>
          <p:cNvPr id="5" name="Picture 3" descr="http://akartinki.narod.ru/215651321/Pic_26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676400"/>
            <a:ext cx="4572000" cy="4548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67494"/>
            <a:ext cx="8382000" cy="19423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египтянину нужно было использовать другие дроби, он представлял их в виде ……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33600" y="3581400"/>
            <a:ext cx="18956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 виде суммы основных дробей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5-конечная звезда 9"/>
          <p:cNvSpPr/>
          <p:nvPr/>
        </p:nvSpPr>
        <p:spPr>
          <a:xfrm rot="10800000" flipV="1">
            <a:off x="685800" y="2286000"/>
            <a:ext cx="4343400" cy="3429000"/>
          </a:xfrm>
          <a:prstGeom prst="star5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Чей папирус начинается с таблицы в которой все дроби такого вида от 2\5 до 2\99.</a:t>
            </a: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71800" y="4648200"/>
            <a:ext cx="2362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Папирус </a:t>
            </a:r>
            <a:r>
              <a:rPr lang="ru-RU" sz="3200" dirty="0" err="1" smtClean="0"/>
              <a:t>Ахмеса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5" name="Выноска-облако 4"/>
          <p:cNvSpPr/>
          <p:nvPr/>
        </p:nvSpPr>
        <p:spPr>
          <a:xfrm rot="10800000" flipV="1">
            <a:off x="2286000" y="3505200"/>
            <a:ext cx="3962402" cy="2971800"/>
          </a:xfrm>
          <a:prstGeom prst="cloudCallout">
            <a:avLst>
              <a:gd name="adj1" fmla="val 2706500"/>
              <a:gd name="adj2" fmla="val -1119346"/>
            </a:avLst>
          </a:prstGeom>
          <a:ln w="76200">
            <a:solidFill>
              <a:schemeClr val="tx1">
                <a:lumMod val="9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prstTxWarp prst="textWave1">
              <a:avLst/>
            </a:prstTxWarp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Поздравляю знатоков!</a:t>
            </a:r>
            <a:r>
              <a:rPr lang="ru-RU" sz="1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11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spc="50" normalizeH="0" baseline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Древние египтяне уже знали, как поделить 2 предмета на троих, для этого числа -2/3- у них был специальный значок. Между прочим, это была единственная дробь в обиходе египетских писцов, у которой в числителе не стояла единица - все остальные дроби непременно имели в числителе единицу (так называемые основные дроби): 1/2; 1/3; 1/28; ...</a:t>
            </a:r>
            <a:r>
              <a:rPr kumimoji="0" lang="ru-RU" sz="4000" b="1" i="0" u="none" strike="noStrike" spc="50" normalizeH="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.</a:t>
            </a:r>
            <a:endParaRPr kumimoji="0" lang="ru-RU" sz="4000" b="1" i="0" u="none" strike="noStrike" spc="50" normalizeH="0" baseline="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египтянину нужно было использовать другие дроби, он представлял их в виде суммы основных дробей. Например, вместо 8/15 писали 1/3+1/5. Иногда это бывало удобно. В папирусе </a:t>
            </a:r>
            <a:r>
              <a:rPr lang="ru-RU" sz="5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Ахмеса</a:t>
            </a:r>
            <a:r>
              <a:rPr lang="ru-RU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есть задача : </a:t>
            </a:r>
            <a:endParaRPr lang="ru-RU" sz="54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091" y="249382"/>
            <a:ext cx="8305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"Разделить 7 хлебов между 8 людьми". Если резать каждый хлеб на 8 частей, придётся провести 49 разрезов. 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А по-египетски эта задача решалась так: Дробь 7/8 записывали в виде долей: 1/2+1/4+1/8. Значит каждому человеку надо дать полхлеба, четверть хлеба и восьмушку хлеба; поэтому четыре хлеба разрезали пополам, два хлеба- на 4 части и один хлеб на 8 долей, после чего каждому дали его часть. 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486891" y="5049982"/>
            <a:ext cx="533400" cy="304800"/>
          </a:xfrm>
          <a:prstGeom prst="flowChartAlternate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accent6"/>
                </a:solidFill>
              </a:rPr>
              <a:t>хлеб</a:t>
            </a:r>
            <a:endParaRPr lang="ru-RU" sz="1050" b="1" dirty="0">
              <a:solidFill>
                <a:schemeClr val="accent6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096491" y="5049982"/>
            <a:ext cx="533400" cy="304800"/>
          </a:xfrm>
          <a:prstGeom prst="flowChartAlternate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accent6"/>
                </a:solidFill>
              </a:rPr>
              <a:t>хлеб</a:t>
            </a:r>
            <a:endParaRPr lang="ru-RU" sz="1050" b="1" dirty="0">
              <a:solidFill>
                <a:schemeClr val="accent6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706091" y="5049982"/>
            <a:ext cx="533400" cy="304800"/>
          </a:xfrm>
          <a:prstGeom prst="flowChartAlternate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accent6"/>
                </a:solidFill>
              </a:rPr>
              <a:t>хлеб</a:t>
            </a:r>
            <a:endParaRPr lang="ru-RU" sz="1050" b="1" dirty="0">
              <a:solidFill>
                <a:schemeClr val="accent6"/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315691" y="5049982"/>
            <a:ext cx="533400" cy="304800"/>
          </a:xfrm>
          <a:prstGeom prst="flowChartAlternate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accent6"/>
                </a:solidFill>
              </a:rPr>
              <a:t>хлеб</a:t>
            </a:r>
            <a:endParaRPr lang="ru-RU" sz="1050" b="1" dirty="0">
              <a:solidFill>
                <a:schemeClr val="accent6"/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925291" y="5049982"/>
            <a:ext cx="533400" cy="304800"/>
          </a:xfrm>
          <a:prstGeom prst="flowChartAlternate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accent6"/>
                </a:solidFill>
              </a:rPr>
              <a:t>хлеб</a:t>
            </a:r>
            <a:endParaRPr lang="ru-RU" sz="1050" b="1" dirty="0">
              <a:solidFill>
                <a:schemeClr val="accent6"/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5534891" y="5049982"/>
            <a:ext cx="533400" cy="304800"/>
          </a:xfrm>
          <a:prstGeom prst="flowChartAlternate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accent6"/>
                </a:solidFill>
              </a:rPr>
              <a:t>хлеб</a:t>
            </a:r>
            <a:endParaRPr lang="ru-RU" sz="1050" b="1" dirty="0">
              <a:solidFill>
                <a:schemeClr val="accent6"/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6144491" y="5049982"/>
            <a:ext cx="533400" cy="304800"/>
          </a:xfrm>
          <a:prstGeom prst="flowChartAlternate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accent6"/>
                </a:solidFill>
              </a:rPr>
              <a:t>хлеб</a:t>
            </a:r>
            <a:endParaRPr lang="ru-RU" sz="1050" b="1" dirty="0">
              <a:solidFill>
                <a:schemeClr val="accent6"/>
              </a:solidFill>
            </a:endParaRPr>
          </a:p>
        </p:txBody>
      </p:sp>
      <p:pic>
        <p:nvPicPr>
          <p:cNvPr id="14" name="Picture 2" descr="http://i5.beon.ru/96/62/456296/81/19427881/baby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8091" y="5659582"/>
            <a:ext cx="809625" cy="904876"/>
          </a:xfrm>
          <a:prstGeom prst="rect">
            <a:avLst/>
          </a:prstGeom>
          <a:noFill/>
        </p:spPr>
      </p:pic>
      <p:pic>
        <p:nvPicPr>
          <p:cNvPr id="15" name="Picture 2" descr="http://i5.beon.ru/96/62/456296/81/19427881/baby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58691" y="5659582"/>
            <a:ext cx="809625" cy="904876"/>
          </a:xfrm>
          <a:prstGeom prst="rect">
            <a:avLst/>
          </a:prstGeom>
          <a:noFill/>
        </p:spPr>
      </p:pic>
      <p:pic>
        <p:nvPicPr>
          <p:cNvPr id="16" name="Picture 2" descr="http://i5.beon.ru/96/62/456296/81/19427881/baby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3091" y="5659582"/>
            <a:ext cx="809625" cy="904876"/>
          </a:xfrm>
          <a:prstGeom prst="rect">
            <a:avLst/>
          </a:prstGeom>
          <a:noFill/>
        </p:spPr>
      </p:pic>
      <p:pic>
        <p:nvPicPr>
          <p:cNvPr id="17" name="Picture 2" descr="http://i5.beon.ru/96/62/456296/81/19427881/baby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4418" y="5652655"/>
            <a:ext cx="809625" cy="904876"/>
          </a:xfrm>
          <a:prstGeom prst="rect">
            <a:avLst/>
          </a:prstGeom>
          <a:noFill/>
        </p:spPr>
      </p:pic>
      <p:pic>
        <p:nvPicPr>
          <p:cNvPr id="18" name="Picture 2" descr="http://i5.beon.ru/96/62/456296/81/19427881/baby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3091" y="5659582"/>
            <a:ext cx="809625" cy="904876"/>
          </a:xfrm>
          <a:prstGeom prst="rect">
            <a:avLst/>
          </a:prstGeom>
          <a:noFill/>
        </p:spPr>
      </p:pic>
      <p:pic>
        <p:nvPicPr>
          <p:cNvPr id="19" name="Picture 2" descr="http://i5.beon.ru/96/62/456296/81/19427881/baby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2491" y="5659582"/>
            <a:ext cx="809625" cy="904876"/>
          </a:xfrm>
          <a:prstGeom prst="rect">
            <a:avLst/>
          </a:prstGeom>
          <a:noFill/>
        </p:spPr>
      </p:pic>
      <p:pic>
        <p:nvPicPr>
          <p:cNvPr id="20" name="Picture 2" descr="http://i5.beon.ru/96/62/456296/81/19427881/baby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9891" y="5659582"/>
            <a:ext cx="809625" cy="904876"/>
          </a:xfrm>
          <a:prstGeom prst="rect">
            <a:avLst/>
          </a:prstGeom>
          <a:noFill/>
        </p:spPr>
      </p:pic>
      <p:pic>
        <p:nvPicPr>
          <p:cNvPr id="21" name="Picture 2" descr="http://i5.beon.ru/96/62/456296/81/19427881/baby8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091" y="5583382"/>
            <a:ext cx="809625" cy="904876"/>
          </a:xfrm>
          <a:prstGeom prst="rect">
            <a:avLst/>
          </a:prstGeom>
          <a:noFill/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810491" y="5430982"/>
            <a:ext cx="7467600" cy="762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Но складывать такие дроби было неудобно. Ведь в оба слагаемых могут входить одинаковые доли, и тогда при сложении появится дробь вида 2/</a:t>
            </a:r>
            <a:r>
              <a:rPr lang="ru-RU" sz="4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</a:t>
            </a:r>
            <a:r>
              <a:rPr lang="ru-RU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А таких дробей египтяне не допускали. Поэтому, папирус </a:t>
            </a:r>
            <a:r>
              <a:rPr lang="ru-RU" sz="4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Ахмеса</a:t>
            </a:r>
            <a:r>
              <a:rPr lang="ru-RU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начинается с таблицы, в которой все дроби такого вида от 2/5 до 2/99 записаны в виде суммы долей. </a:t>
            </a:r>
            <a:endParaRPr lang="ru-RU" sz="4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819400" y="0"/>
            <a:ext cx="63246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древнем Вавилоне предпочитали наоборот, - постоянный знаменатель, равный 60-ти. Шестидесятеричными дробями, унаследованными от Вавилона, пользовались греческие и арабские математики и астрономы. Но было неудобно работать над натуральными числами, записанными по десятичной системе, и дробями, записанными по шестидесятеричной. А работать с обыкновенными дробями было уже совсем трудно. Поэтому голландский математик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Симон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Стевин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предложил перейти к десятичным дробям.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pic>
        <p:nvPicPr>
          <p:cNvPr id="18433" name="Рисунок 6" descr="http://www.uroki.net/bp/adlog.php?bannerid=1&amp;clientid=2&amp;zoneid=113&amp;source=&amp;block=0&amp;capping=0&amp;cb=7e7ea2d5ec4253e5f67b487105516a7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274749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52400" y="0"/>
            <a:ext cx="89916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Даже сейчас иногда говорят:"Он скрупулёзно изучил этот вопрос." Это значит, что вопрос изучен до конца, что не одной самой малой неясности не осталось. А происходит странное слово "скрупулёзно" от римского названия 1/288 асса - "</a:t>
            </a:r>
            <a:r>
              <a:rPr kumimoji="0" lang="ru-RU" sz="2800" b="0" i="0" u="sng" strike="noStrike" cap="none" normalizeH="0" baseline="0" dirty="0" err="1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скрупулус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". В ходу были и такие названия: "</a:t>
            </a:r>
            <a:r>
              <a:rPr kumimoji="0" lang="ru-RU" sz="2800" b="0" i="0" u="sng" strike="noStrike" cap="none" normalizeH="0" baseline="0" dirty="0" err="1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семис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"- половина асса, "</a:t>
            </a:r>
            <a:r>
              <a:rPr kumimoji="0" lang="ru-RU" sz="2800" b="0" i="0" u="sng" strike="noStrike" cap="none" normalizeH="0" baseline="0" dirty="0" err="1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секстанс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"- шестая его доля, "</a:t>
            </a:r>
            <a:r>
              <a:rPr kumimoji="0" lang="ru-RU" sz="2800" b="0" i="0" u="sng" strike="noStrike" cap="none" normalizeH="0" baseline="0" dirty="0" err="1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семиунция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"- половина унции, т.е. 1/24 асса и т.д. Всего применялось 18 различных названий дробей. Чтобы работать с дробями, надо было помнить для этих дробей таблицу сложения и таблицу умножения. Поэтому римские купцы твёрдо знали, что при сложении </a:t>
            </a:r>
            <a:r>
              <a:rPr kumimoji="0" lang="ru-RU" sz="2800" b="0" i="0" u="sng" strike="noStrike" cap="none" normalizeH="0" baseline="0" dirty="0" err="1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триенса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(1/3 асса) и </a:t>
            </a:r>
            <a:r>
              <a:rPr kumimoji="0" lang="ru-RU" sz="2800" b="0" i="0" u="sng" strike="noStrike" cap="none" normalizeH="0" baseline="0" dirty="0" err="1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секстанса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получается </a:t>
            </a:r>
            <a:r>
              <a:rPr kumimoji="0" lang="ru-RU" sz="2800" b="0" i="0" u="sng" strike="noStrike" cap="none" normalizeH="0" baseline="0" dirty="0" err="1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семис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 при умножении беса (2/3 асса) на </a:t>
            </a:r>
            <a:r>
              <a:rPr kumimoji="0" lang="ru-RU" sz="2800" b="0" i="0" u="sng" strike="noStrike" cap="none" normalizeH="0" baseline="0" dirty="0" err="1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сескунцию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FFCC66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( 2/3 унции, т.е.1/8 асса) получается унция. Для облегчения работы составлялись специальные таблицы, некоторые из которых дошли до нас.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CC66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9372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древних характерно переплетение образа Солнца и глаза. В египетской мифологии часто упоминается бог Гор, олицетворяющий крылатое Солнце и являющийся одним из самых </a:t>
            </a:r>
            <a:r>
              <a:rPr lang="ru-RU" sz="4000" u="sng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распространненых</a:t>
            </a:r>
            <a:r>
              <a:rPr lang="ru-RU" sz="40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сакральных символов. В битве с врагами Солнца, воплощенными в образе Сета, Гор сначала терпит поражение. 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-5417"/>
            <a:ext cx="89154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Сет вырывает у него Глаз — чудесное око — и разрывает его в клочья. Тот — бог учения, разума и правосудия — снова сложил части глаза в одно целое, создав "здоровый глаз Гора". Изображения частей разрубленного Ока использовались при письме в Древнем Египте для обозначения математических дробей»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229</TotalTime>
  <Words>673</Words>
  <PresentationFormat>Экран (4:3)</PresentationFormat>
  <Paragraphs>35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Яркая</vt:lpstr>
      <vt:lpstr>История создания           Обыкновенных дробей.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Задания на знания!</vt:lpstr>
      <vt:lpstr>Задание1): какая часть круга закрашена .а какая не закрашена.</vt:lpstr>
      <vt:lpstr>Задание 2): какая часть ромба не закрашена.</vt:lpstr>
      <vt:lpstr>Задание 3): какая часть прямоугольника закрашена. </vt:lpstr>
      <vt:lpstr>Вопросы по прочитанному!</vt:lpstr>
      <vt:lpstr>1)Кто знал как можно поделить 2 предмета на 3.</vt:lpstr>
      <vt:lpstr> Если египтянину нужно было использовать другие дроби, он представлял их в виде ……</vt:lpstr>
      <vt:lpstr>Чей папирус начинается с таблицы в которой все дроби такого вида от 2\5 до 2\99.</vt:lpstr>
      <vt:lpstr>Поздравляю знатоков!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создания           Обыкновенных дробей.</dc:title>
  <cp:lastModifiedBy>Библиотека</cp:lastModifiedBy>
  <cp:revision>39</cp:revision>
  <dcterms:modified xsi:type="dcterms:W3CDTF">2010-02-18T05:09:11Z</dcterms:modified>
</cp:coreProperties>
</file>