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9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88" r:id="rId24"/>
    <p:sldId id="279" r:id="rId25"/>
    <p:sldId id="280" r:id="rId26"/>
    <p:sldId id="282" r:id="rId27"/>
    <p:sldId id="283" r:id="rId28"/>
    <p:sldId id="290" r:id="rId29"/>
    <p:sldId id="292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2E"/>
    <a:srgbClr val="072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A487ED-748A-4B2A-AA31-6BA0E4D57872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2B5345-FDD6-4D36-A2A4-952C5F503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54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26EF6A-165C-472A-BD13-4B0A1A3449F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A73C5-8939-48D2-B169-1410F4C5F29C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5D57A-F784-45CF-AF84-48125C7759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0944-E28B-4FBE-AA51-9FAEC76AED5C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2AB53-F403-47AB-BADF-8A7528C6A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3D8B-EC1D-4A2A-B0B3-7CA523BDC2DF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C9E8A-0774-49D9-9CB1-D588D70C1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8016-D2B4-443B-A655-DD7E0FF5B5D6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BB9F3-8FD8-4399-A5D3-568AE27E6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4630A-FBD8-45ED-AD6D-D2D2DB5E9F20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30D24-0425-4254-B1E0-C5ED99256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CBA58-AAE6-4B3C-94A2-4AF589684C56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4341C-73BD-43D9-A9FA-F3D21CE34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4D938-52F2-40EB-B43D-41D45448E8D3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9CC1E-82B8-4A1C-9668-922BF22F89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4935D-9285-4F98-A443-A4F5C896AD5A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0F2B-D850-4461-84C0-143457B03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CED74-F9A9-4DF0-8AB1-922C3654FB8B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3BB7-8224-43A9-8912-09E8C8D23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BA16-FD70-4030-9420-CC07DCB3A3DB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61EAF-DCFD-459F-813F-43F773CA1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12BAD-39AE-47F2-A8D9-6970737B76FC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A43E-3BD8-4912-909C-56D692844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A381B4-631C-4C9F-A7FA-67216E37A90F}" type="datetimeFigureOut">
              <a:rPr lang="ru-RU"/>
              <a:pPr>
                <a:defRPr/>
              </a:pPr>
              <a:t>24.09.2021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D0E626-C041-4F26-BAC4-C17982DCAA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20.xml"/><Relationship Id="rId3" Type="http://schemas.openxmlformats.org/officeDocument/2006/relationships/slide" Target="slide27.xml"/><Relationship Id="rId7" Type="http://schemas.openxmlformats.org/officeDocument/2006/relationships/slide" Target="slide3.xml"/><Relationship Id="rId12" Type="http://schemas.openxmlformats.org/officeDocument/2006/relationships/slide" Target="slide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11" Type="http://schemas.openxmlformats.org/officeDocument/2006/relationships/slide" Target="slide14.xml"/><Relationship Id="rId5" Type="http://schemas.openxmlformats.org/officeDocument/2006/relationships/slide" Target="slide1.xml"/><Relationship Id="rId15" Type="http://schemas.openxmlformats.org/officeDocument/2006/relationships/slide" Target="slide30.xml"/><Relationship Id="rId10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7.xml"/><Relationship Id="rId14" Type="http://schemas.openxmlformats.org/officeDocument/2006/relationships/slide" Target="slide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://images.yandex.ru/yandsearch?source=psearch&amp;text=%D0%B8%D1%81%D1%82%D0%BE%D1%80%D0%B8%D1%8F%20%D0%BF%D0%BE%D1%81%D0%B5%D0%BB%D0%BA%D0%B0%20%D0%BC%D0%B0%D0%BB%D0%BE%D0%B2%D1%81%D0%BA%D0%B8%D0%B9&amp;noreask=1&amp;img_url=http://i.drom.ru/pubs/4483/15145/221959.jpg&amp;pos=1&amp;rpt=simage&amp;lr=68&amp;nojs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C:\фото\Фотографи\img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716" y="0"/>
            <a:ext cx="91807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143000" y="381000"/>
            <a:ext cx="4429125" cy="400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28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2286000" y="1143000"/>
            <a:ext cx="439102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latin typeface="Arial"/>
              <a:cs typeface="Arial"/>
            </a:endParaRPr>
          </a:p>
        </p:txBody>
      </p:sp>
      <p:sp>
        <p:nvSpPr>
          <p:cNvPr id="4103" name="WordArt 7"/>
          <p:cNvSpPr>
            <a:spLocks noChangeArrowheads="1" noChangeShapeType="1" noTextEdit="1"/>
          </p:cNvSpPr>
          <p:nvPr/>
        </p:nvSpPr>
        <p:spPr bwMode="auto">
          <a:xfrm>
            <a:off x="433374" y="1323972"/>
            <a:ext cx="82296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"/>
                <a:cs typeface="Arial"/>
              </a:rPr>
              <a:t>Историко - культурный атлас </a:t>
            </a:r>
          </a:p>
        </p:txBody>
      </p:sp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2643174" y="3000372"/>
            <a:ext cx="3448050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"/>
                <a:cs typeface="Arial"/>
              </a:rPr>
              <a:t>с. </a:t>
            </a:r>
            <a:r>
              <a:rPr lang="ru-RU" sz="3600" kern="10" dirty="0" err="1">
                <a:ln w="1905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92D050"/>
                </a:solidFill>
                <a:latin typeface="Arial"/>
                <a:cs typeface="Arial"/>
              </a:rPr>
              <a:t>Маловский</a:t>
            </a:r>
            <a:endParaRPr lang="ru-RU" sz="3600" kern="10" dirty="0">
              <a:ln w="19050">
                <a:solidFill>
                  <a:srgbClr val="002060"/>
                </a:solidFill>
                <a:round/>
                <a:headEnd/>
                <a:tailEnd/>
              </a:ln>
              <a:solidFill>
                <a:srgbClr val="92D050"/>
              </a:solidFill>
              <a:latin typeface="Arial"/>
              <a:cs typeface="Arial"/>
            </a:endParaRP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1428728" y="214290"/>
            <a:ext cx="6096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72F0B"/>
                </a:solidFill>
                <a:latin typeface="Calibri" pitchFamily="34" charset="0"/>
              </a:rPr>
              <a:t>МБОУ «Маловская средняя общеобразовательная школа»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IMG_72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7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25" y="6143625"/>
            <a:ext cx="5000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8" name="Прямоугольник 3"/>
          <p:cNvSpPr>
            <a:spLocks noChangeArrowheads="1"/>
          </p:cNvSpPr>
          <p:nvPr/>
        </p:nvSpPr>
        <p:spPr bwMode="auto">
          <a:xfrm>
            <a:off x="2714625" y="500063"/>
            <a:ext cx="56054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ctr"/>
            <a:r>
              <a:rPr lang="ru-RU" sz="4400" b="1" i="1">
                <a:solidFill>
                  <a:srgbClr val="FFFF00"/>
                </a:solidFill>
                <a:latin typeface="Times New Roman" pitchFamily="18" charset="0"/>
              </a:rPr>
              <a:t>Растительный мир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IMG_63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0" y="428625"/>
            <a:ext cx="66436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ctr"/>
            <a:r>
              <a:rPr lang="ru-RU" sz="6000" b="1" i="1">
                <a:solidFill>
                  <a:srgbClr val="FFFF00"/>
                </a:solidFill>
                <a:latin typeface="Times New Roman" pitchFamily="18" charset="0"/>
              </a:rPr>
              <a:t>Животный мир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428596" y="500042"/>
            <a:ext cx="820896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</a:rPr>
              <a:t>	Обжиты наши леса и основными хищниками тайги – </a:t>
            </a:r>
            <a:r>
              <a:rPr lang="ru-RU" sz="2400" b="1" i="1" dirty="0">
                <a:latin typeface="Times New Roman" pitchFamily="18" charset="0"/>
              </a:rPr>
              <a:t>волками.</a:t>
            </a:r>
            <a:r>
              <a:rPr lang="ru-RU" sz="2400" dirty="0">
                <a:latin typeface="Times New Roman" pitchFamily="18" charset="0"/>
              </a:rPr>
              <a:t> Питаются волки, главным образом, копытными. Летом они стараются находиться в глухих, труднодоступных местах, зимой выходят в долины, где охотятся на косуль, а также на домашних животных. В разные годы имеют значительные численные колебания. Вес может достигать    80-ти  кг.</a:t>
            </a:r>
          </a:p>
        </p:txBody>
      </p:sp>
      <p:pic>
        <p:nvPicPr>
          <p:cNvPr id="1029" name="Picture 5" descr="C:\волк,лиса\ebdfc91451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286124"/>
            <a:ext cx="4095779" cy="3071834"/>
          </a:xfrm>
          <a:prstGeom prst="rect">
            <a:avLst/>
          </a:prstGeom>
          <a:noFill/>
        </p:spPr>
      </p:pic>
      <p:pic>
        <p:nvPicPr>
          <p:cNvPr id="11" name="Picture 8" descr="C:\волк,лиса\wol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3286124"/>
            <a:ext cx="4500594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357158" y="357166"/>
            <a:ext cx="84963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</a:rPr>
              <a:t>	В 20-х – 30-х годах распространенным зверьком была </a:t>
            </a:r>
            <a:r>
              <a:rPr lang="ru-RU" sz="2400" b="1" i="1" dirty="0">
                <a:latin typeface="Times New Roman" pitchFamily="18" charset="0"/>
              </a:rPr>
              <a:t>лисица</a:t>
            </a:r>
            <a:r>
              <a:rPr lang="ru-RU" sz="2400" dirty="0">
                <a:latin typeface="Times New Roman" pitchFamily="18" charset="0"/>
              </a:rPr>
              <a:t> – красная (огнёвка) и переходная разновидность между красной и черно-бурой – крестовка, мех которой ценится выше, но встречалась реже огнёвки. В данное время</a:t>
            </a:r>
            <a:r>
              <a:rPr lang="ru-RU" sz="2400" b="1" i="1" dirty="0">
                <a:latin typeface="Times New Roman" pitchFamily="18" charset="0"/>
              </a:rPr>
              <a:t>.</a:t>
            </a:r>
            <a:r>
              <a:rPr lang="ru-RU" sz="2400" dirty="0">
                <a:latin typeface="Times New Roman" pitchFamily="18" charset="0"/>
              </a:rPr>
              <a:t> Численность лисицы сильно сократилась, а крестовка исчезла полностью. Этот зверек хищный. Основное питание грызуны. Обитает в речных долинах.</a:t>
            </a:r>
          </a:p>
          <a:p>
            <a:pPr algn="just"/>
            <a:r>
              <a:rPr lang="ru-RU" sz="2400" dirty="0">
                <a:latin typeface="Times New Roman" pitchFamily="18" charset="0"/>
              </a:rPr>
              <a:t>        </a:t>
            </a:r>
          </a:p>
        </p:txBody>
      </p:sp>
      <p:pic>
        <p:nvPicPr>
          <p:cNvPr id="4" name="Picture 6" descr="C:\волк,лиса\fox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214686"/>
            <a:ext cx="4736118" cy="3286148"/>
          </a:xfrm>
          <a:prstGeom prst="rect">
            <a:avLst/>
          </a:prstGeom>
          <a:noFill/>
        </p:spPr>
      </p:pic>
      <p:pic>
        <p:nvPicPr>
          <p:cNvPr id="5" name="Picture 7" descr="C:\волк,лиса\lisic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3500438"/>
            <a:ext cx="3615817" cy="2714644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4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сканирование00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5143512"/>
            <a:ext cx="2111299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IMG_62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601797" y="500042"/>
            <a:ext cx="3542203" cy="297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8286750" y="6000750"/>
            <a:ext cx="5000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IMG_65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8572500" y="6286500"/>
            <a:ext cx="5000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500166" y="428604"/>
            <a:ext cx="5881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719138" algn="ctr">
              <a:tabLst>
                <a:tab pos="1717675" algn="l"/>
              </a:tabLst>
            </a:pPr>
            <a:r>
              <a:rPr lang="ru-RU" sz="4800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Легенда о поселке</a:t>
            </a:r>
          </a:p>
          <a:p>
            <a:pPr indent="719138" algn="ctr">
              <a:tabLst>
                <a:tab pos="1717675" algn="l"/>
              </a:tabLst>
            </a:pPr>
            <a:r>
              <a:rPr lang="ru-RU" sz="4800" b="1" dirty="0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ru-RU" sz="4800" b="1" dirty="0" err="1">
                <a:ln w="19050">
                  <a:solidFill>
                    <a:srgbClr val="002060"/>
                  </a:solidFill>
                </a:ln>
                <a:solidFill>
                  <a:schemeClr val="bg1"/>
                </a:solidFill>
                <a:latin typeface="Calibri" pitchFamily="34" charset="0"/>
              </a:rPr>
              <a:t>Маловский</a:t>
            </a:r>
            <a:endParaRPr lang="ru-RU" sz="4000" b="1" dirty="0">
              <a:ln w="19050">
                <a:solidFill>
                  <a:srgbClr val="002060"/>
                </a:solidFill>
              </a:ln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68313" y="371475"/>
            <a:ext cx="8135937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000" b="1" dirty="0">
                <a:latin typeface="Calibri" pitchFamily="34" charset="0"/>
              </a:rPr>
              <a:t>Прииск «</a:t>
            </a:r>
            <a:r>
              <a:rPr lang="ru-RU" sz="4000" b="1" dirty="0" err="1">
                <a:latin typeface="Calibri" pitchFamily="34" charset="0"/>
              </a:rPr>
              <a:t>Ципиканский</a:t>
            </a:r>
            <a:r>
              <a:rPr lang="ru-RU" sz="4000" b="1" dirty="0">
                <a:latin typeface="Calibri" pitchFamily="34" charset="0"/>
              </a:rPr>
              <a:t>»</a:t>
            </a:r>
          </a:p>
          <a:p>
            <a:pPr algn="ctr"/>
            <a:endParaRPr lang="ru-RU" sz="2000" b="1" dirty="0">
              <a:latin typeface="Calibri" pitchFamily="34" charset="0"/>
            </a:endParaRPr>
          </a:p>
          <a:p>
            <a:pPr algn="ctr"/>
            <a:r>
              <a:rPr lang="ru-RU" dirty="0">
                <a:latin typeface="Calibri" pitchFamily="34" charset="0"/>
              </a:rPr>
              <a:t>	</a:t>
            </a:r>
            <a:r>
              <a:rPr lang="ru-RU" sz="3600" dirty="0">
                <a:latin typeface="Calibri" pitchFamily="34" charset="0"/>
              </a:rPr>
              <a:t>Ведущим золотодобывающим предприятием посёлка являлся прииск «</a:t>
            </a:r>
            <a:r>
              <a:rPr lang="ru-RU" sz="3600" dirty="0" err="1">
                <a:latin typeface="Calibri" pitchFamily="34" charset="0"/>
              </a:rPr>
              <a:t>Ципиканский</a:t>
            </a:r>
            <a:r>
              <a:rPr lang="ru-RU" sz="3600" dirty="0">
                <a:latin typeface="Calibri" pitchFamily="34" charset="0"/>
              </a:rPr>
              <a:t>». </a:t>
            </a:r>
            <a:endParaRPr lang="ru-RU" sz="4400" dirty="0">
              <a:latin typeface="Times New Roman" pitchFamily="18" charset="0"/>
            </a:endParaRPr>
          </a:p>
        </p:txBody>
      </p:sp>
      <p:pic>
        <p:nvPicPr>
          <p:cNvPr id="19459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18" y="3000372"/>
            <a:ext cx="6098366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фото\Фотографи\img025.jpg"/>
          <p:cNvPicPr>
            <a:picLocks noChangeAspect="1" noChangeArrowheads="1"/>
          </p:cNvPicPr>
          <p:nvPr/>
        </p:nvPicPr>
        <p:blipFill>
          <a:blip r:embed="rId2" cstate="email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715436" cy="6383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9644130" cy="71096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Паспорт населенного пункта</a:t>
            </a:r>
          </a:p>
          <a:p>
            <a:pPr marL="898525" indent="1841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Географическая карта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898525" indent="1841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Географическое положение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898525" indent="1841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Население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898525" indent="1841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Национальный состав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898525" indent="18415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Адрес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Общая характеристика природы</a:t>
            </a:r>
          </a:p>
          <a:p>
            <a:pPr marL="898525" indent="1841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Растительный мир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898525" indent="1841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Животный мир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898525" indent="1841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Реки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1" action="ppaction://hlinksldjump"/>
              </a:rPr>
              <a:t>Легенда об истории населенного пункта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Предприятия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Образование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4" action="ppaction://hlinksldjump"/>
              </a:rPr>
              <a:t>Заключение, литература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15" action="ppaction://hlinksldjump"/>
              </a:rPr>
              <a:t>Выход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indent="-15875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95288" y="134938"/>
            <a:ext cx="8424862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736600" algn="l"/>
              </a:tabLst>
            </a:pPr>
            <a:r>
              <a:rPr lang="ru-RU" sz="2400" b="1" i="1" u="sng">
                <a:latin typeface="Times New Roman" pitchFamily="18" charset="0"/>
              </a:rPr>
              <a:t>1967год :</a:t>
            </a:r>
          </a:p>
          <a:p>
            <a:pPr algn="ctr">
              <a:tabLst>
                <a:tab pos="736600" algn="l"/>
              </a:tabLst>
            </a:pPr>
            <a:r>
              <a:rPr lang="ru-RU">
                <a:latin typeface="Calibri" pitchFamily="34" charset="0"/>
              </a:rPr>
              <a:t> </a:t>
            </a:r>
            <a:r>
              <a:rPr lang="ru-RU" sz="2400" b="1" i="1">
                <a:latin typeface="Calibri" pitchFamily="34" charset="0"/>
              </a:rPr>
              <a:t>артель «50 лет Октября»</a:t>
            </a:r>
          </a:p>
          <a:p>
            <a:pPr algn="ctr">
              <a:tabLst>
                <a:tab pos="736600" algn="l"/>
              </a:tabLst>
            </a:pPr>
            <a:r>
              <a:rPr lang="ru-RU" sz="2400">
                <a:latin typeface="Calibri" pitchFamily="34" charset="0"/>
              </a:rPr>
              <a:t> председатель Юрий Лазаревич Калашников.</a:t>
            </a:r>
          </a:p>
          <a:p>
            <a:pPr algn="just">
              <a:tabLst>
                <a:tab pos="736600" algn="l"/>
              </a:tabLst>
            </a:pPr>
            <a:endParaRPr lang="ru-RU">
              <a:latin typeface="Calibri" pitchFamily="34" charset="0"/>
            </a:endParaRPr>
          </a:p>
          <a:p>
            <a:pPr algn="ctr">
              <a:tabLst>
                <a:tab pos="736600" algn="l"/>
              </a:tabLst>
            </a:pPr>
            <a:endParaRPr lang="ru-RU" sz="2400" b="1" i="1" u="sng">
              <a:latin typeface="Times New Roman" pitchFamily="18" charset="0"/>
            </a:endParaRPr>
          </a:p>
          <a:p>
            <a:pPr algn="ctr">
              <a:tabLst>
                <a:tab pos="736600" algn="l"/>
              </a:tabLst>
            </a:pPr>
            <a:endParaRPr lang="ru-RU" sz="2400" b="1" i="1" u="sng">
              <a:latin typeface="Times New Roman" pitchFamily="18" charset="0"/>
            </a:endParaRPr>
          </a:p>
          <a:p>
            <a:pPr algn="ctr">
              <a:tabLst>
                <a:tab pos="736600" algn="l"/>
              </a:tabLst>
            </a:pPr>
            <a:endParaRPr lang="ru-RU" sz="2400" b="1" i="1" u="sng">
              <a:latin typeface="Times New Roman" pitchFamily="18" charset="0"/>
            </a:endParaRPr>
          </a:p>
          <a:p>
            <a:pPr algn="ctr">
              <a:tabLst>
                <a:tab pos="736600" algn="l"/>
              </a:tabLst>
            </a:pPr>
            <a:endParaRPr lang="ru-RU" sz="2400" b="1" i="1" u="sng">
              <a:latin typeface="Times New Roman" pitchFamily="18" charset="0"/>
            </a:endParaRPr>
          </a:p>
          <a:p>
            <a:pPr algn="ctr">
              <a:tabLst>
                <a:tab pos="736600" algn="l"/>
              </a:tabLst>
            </a:pPr>
            <a:endParaRPr lang="ru-RU" sz="2400" b="1" i="1" u="sng">
              <a:latin typeface="Times New Roman" pitchFamily="18" charset="0"/>
            </a:endParaRPr>
          </a:p>
          <a:p>
            <a:pPr algn="ctr">
              <a:tabLst>
                <a:tab pos="736600" algn="l"/>
              </a:tabLst>
            </a:pPr>
            <a:endParaRPr lang="ru-RU" sz="2400" b="1" i="1" u="sng">
              <a:latin typeface="Times New Roman" pitchFamily="18" charset="0"/>
            </a:endParaRPr>
          </a:p>
          <a:p>
            <a:pPr algn="ctr">
              <a:tabLst>
                <a:tab pos="736600" algn="l"/>
              </a:tabLst>
            </a:pPr>
            <a:r>
              <a:rPr lang="ru-RU" sz="2400" b="1" i="1" u="sng">
                <a:latin typeface="Times New Roman" pitchFamily="18" charset="0"/>
              </a:rPr>
              <a:t>1968год:</a:t>
            </a:r>
          </a:p>
          <a:p>
            <a:pPr algn="ctr">
              <a:tabLst>
                <a:tab pos="736600" algn="l"/>
              </a:tabLst>
            </a:pPr>
            <a:endParaRPr lang="ru-RU" b="1" i="1">
              <a:latin typeface="Times New Roman" pitchFamily="18" charset="0"/>
            </a:endParaRPr>
          </a:p>
          <a:p>
            <a:pPr algn="ctr">
              <a:tabLst>
                <a:tab pos="736600" algn="l"/>
              </a:tabLst>
            </a:pPr>
            <a:r>
              <a:rPr lang="ru-RU" sz="2400" b="1" i="1"/>
              <a:t>артель «Восход»</a:t>
            </a:r>
          </a:p>
          <a:p>
            <a:pPr algn="ctr">
              <a:tabLst>
                <a:tab pos="736600" algn="l"/>
              </a:tabLst>
            </a:pPr>
            <a:r>
              <a:rPr lang="ru-RU" sz="2400"/>
              <a:t> председатель Владимир Григорьевич Джабиев.</a:t>
            </a:r>
          </a:p>
          <a:p>
            <a:pPr algn="ctr">
              <a:tabLst>
                <a:tab pos="736600" algn="l"/>
              </a:tabLst>
            </a:pPr>
            <a:r>
              <a:rPr lang="ru-RU" sz="2400" b="1" i="1"/>
              <a:t>артель «Заря»</a:t>
            </a:r>
          </a:p>
          <a:p>
            <a:pPr algn="ctr">
              <a:tabLst>
                <a:tab pos="736600" algn="l"/>
              </a:tabLst>
            </a:pPr>
            <a:r>
              <a:rPr lang="ru-RU" sz="2400"/>
              <a:t> председатель Василий Моисеевич Арискин.</a:t>
            </a:r>
          </a:p>
          <a:p>
            <a:pPr algn="ctr">
              <a:tabLst>
                <a:tab pos="736600" algn="l"/>
              </a:tabLst>
            </a:pPr>
            <a:r>
              <a:rPr lang="ru-RU" sz="2400" b="1" i="1"/>
              <a:t>артель «Прогресс»</a:t>
            </a:r>
          </a:p>
          <a:p>
            <a:pPr algn="ctr">
              <a:tabLst>
                <a:tab pos="736600" algn="l"/>
              </a:tabLst>
            </a:pPr>
            <a:r>
              <a:rPr lang="ru-RU" sz="2400"/>
              <a:t> председатель Александр Васильевич Шинкоренко.</a:t>
            </a:r>
          </a:p>
          <a:p>
            <a:pPr algn="just">
              <a:tabLst>
                <a:tab pos="736600" algn="l"/>
              </a:tabLst>
            </a:pPr>
            <a:endParaRPr lang="ru-RU" sz="2400">
              <a:latin typeface="Calibri" pitchFamily="34" charset="0"/>
            </a:endParaRPr>
          </a:p>
        </p:txBody>
      </p:sp>
      <p:pic>
        <p:nvPicPr>
          <p:cNvPr id="21507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571625"/>
            <a:ext cx="250031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37861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50825" y="333375"/>
            <a:ext cx="8497888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>
              <a:buFontTx/>
              <a:buAutoNum type="arabicPlain" startAt="1969"/>
              <a:tabLst>
                <a:tab pos="107950" algn="l"/>
              </a:tabLst>
              <a:defRPr/>
            </a:pPr>
            <a:r>
              <a:rPr lang="ru-RU" sz="2400" b="1" i="1" dirty="0">
                <a:latin typeface="Times New Roman" pitchFamily="18" charset="0"/>
              </a:rPr>
              <a:t>год:</a:t>
            </a:r>
          </a:p>
          <a:p>
            <a:pPr marL="342900" indent="-342900" algn="ctr">
              <a:tabLst>
                <a:tab pos="107950" algn="l"/>
              </a:tabLst>
              <a:defRPr/>
            </a:pPr>
            <a:r>
              <a:rPr lang="ru-RU" sz="2400" b="1" i="1" dirty="0">
                <a:latin typeface="Times New Roman" pitchFamily="18" charset="0"/>
              </a:rPr>
              <a:t>артель «Искра</a:t>
            </a:r>
            <a:r>
              <a:rPr lang="ru-RU" sz="2400" dirty="0">
                <a:latin typeface="Times New Roman" pitchFamily="18" charset="0"/>
              </a:rPr>
              <a:t>» </a:t>
            </a:r>
          </a:p>
          <a:p>
            <a:pPr marL="342900" indent="-342900" algn="ctr">
              <a:tabLst>
                <a:tab pos="107950" algn="l"/>
              </a:tabLst>
              <a:defRPr/>
            </a:pPr>
            <a:r>
              <a:rPr lang="ru-RU" sz="2400" dirty="0">
                <a:latin typeface="Times New Roman" pitchFamily="18" charset="0"/>
              </a:rPr>
              <a:t>  председатель Петр Михайлович Павлов</a:t>
            </a:r>
            <a:r>
              <a:rPr lang="ru-RU" dirty="0">
                <a:latin typeface="Times New Roman" pitchFamily="18" charset="0"/>
              </a:rPr>
              <a:t>.</a:t>
            </a:r>
          </a:p>
          <a:p>
            <a:pPr marL="342900" indent="-342900" algn="ctr">
              <a:tabLst>
                <a:tab pos="107950" algn="l"/>
              </a:tabLst>
              <a:defRPr/>
            </a:pPr>
            <a:endParaRPr lang="ru-RU" dirty="0">
              <a:latin typeface="Times New Roman" pitchFamily="18" charset="0"/>
            </a:endParaRPr>
          </a:p>
          <a:p>
            <a:pPr marL="342900" indent="-342900" algn="ctr">
              <a:tabLst>
                <a:tab pos="107950" algn="l"/>
              </a:tabLst>
              <a:defRPr/>
            </a:pPr>
            <a:r>
              <a:rPr lang="ru-RU" dirty="0">
                <a:latin typeface="Times New Roman" pitchFamily="18" charset="0"/>
              </a:rPr>
              <a:t>			</a:t>
            </a:r>
            <a:r>
              <a:rPr lang="ru-RU" sz="2400" b="1" i="1" dirty="0">
                <a:latin typeface="Times New Roman" pitchFamily="18" charset="0"/>
              </a:rPr>
              <a:t>артель «Труд»</a:t>
            </a:r>
          </a:p>
          <a:p>
            <a:pPr marL="342900" indent="-342900" algn="ctr">
              <a:tabLst>
                <a:tab pos="107950" algn="l"/>
              </a:tabLst>
              <a:defRPr/>
            </a:pPr>
            <a:r>
              <a:rPr lang="ru-RU" sz="2400" b="1" i="1" dirty="0">
                <a:latin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</a:rPr>
              <a:t> председатель Юрий </a:t>
            </a:r>
            <a:r>
              <a:rPr lang="ru-RU" sz="2400" dirty="0" err="1">
                <a:latin typeface="Times New Roman" pitchFamily="18" charset="0"/>
              </a:rPr>
              <a:t>Лазаревич</a:t>
            </a:r>
            <a:r>
              <a:rPr lang="ru-RU" sz="2400" dirty="0">
                <a:latin typeface="Times New Roman" pitchFamily="18" charset="0"/>
              </a:rPr>
              <a:t> Калашников.</a:t>
            </a:r>
          </a:p>
          <a:p>
            <a:pPr marL="342900" indent="-342900" algn="ctr">
              <a:tabLst>
                <a:tab pos="107950" algn="l"/>
              </a:tabLst>
              <a:defRPr/>
            </a:pPr>
            <a:endParaRPr lang="ru-RU" sz="2400" dirty="0">
              <a:latin typeface="Times New Roman" pitchFamily="18" charset="0"/>
            </a:endParaRPr>
          </a:p>
          <a:p>
            <a:pPr algn="r">
              <a:defRPr/>
            </a:pPr>
            <a:endParaRPr lang="ru-RU" sz="2400" b="1" dirty="0">
              <a:latin typeface="Times New Roman" pitchFamily="18" charset="0"/>
            </a:endParaRPr>
          </a:p>
          <a:p>
            <a:pPr algn="r">
              <a:defRPr/>
            </a:pPr>
            <a:r>
              <a:rPr lang="ru-RU" sz="2400" b="1" dirty="0">
                <a:latin typeface="Times New Roman" pitchFamily="18" charset="0"/>
              </a:rPr>
              <a:t>1972 год</a:t>
            </a:r>
          </a:p>
          <a:p>
            <a:pPr algn="r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артель «Горняк» </a:t>
            </a:r>
          </a:p>
          <a:p>
            <a:pPr algn="r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председатель </a:t>
            </a:r>
          </a:p>
          <a:p>
            <a:pPr algn="r"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Николай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Мефодьевич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Елшин </a:t>
            </a:r>
          </a:p>
          <a:p>
            <a:pPr algn="just"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1975 год</a:t>
            </a:r>
          </a:p>
          <a:p>
            <a:pPr algn="r">
              <a:defRPr/>
            </a:pP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                                            Артель «Рассвет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- председатель Эдуард Александрович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Ночвин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ctr">
              <a:tabLst>
                <a:tab pos="107950" algn="l"/>
              </a:tabLst>
              <a:defRPr/>
            </a:pPr>
            <a:endParaRPr lang="ru-RU" sz="2400" dirty="0">
              <a:latin typeface="Times New Roman" pitchFamily="18" charset="0"/>
            </a:endParaRPr>
          </a:p>
          <a:p>
            <a:pPr marL="342900" indent="-342900" algn="ctr">
              <a:tabLst>
                <a:tab pos="107950" algn="l"/>
              </a:tabLst>
              <a:defRPr/>
            </a:pP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57188" y="142875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1509713" algn="l"/>
                <a:tab pos="2808288" algn="l"/>
                <a:tab pos="4727575" algn="l"/>
              </a:tabLst>
            </a:pPr>
            <a:r>
              <a:rPr lang="ru-RU" sz="4000" b="1" i="1">
                <a:latin typeface="Calibri" pitchFamily="34" charset="0"/>
              </a:rPr>
              <a:t>«Ципиканский продснаб»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4214813"/>
            <a:ext cx="3286125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1750" y="928688"/>
            <a:ext cx="3500438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3" y="4143375"/>
            <a:ext cx="3500437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142984"/>
            <a:ext cx="3857625" cy="457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57563"/>
            <a:ext cx="3740150" cy="26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785813"/>
            <a:ext cx="3649663" cy="232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D:\Documents and Settings\Админ\Мои документы\ПРОБА\foto\P20302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714488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979613" y="836613"/>
            <a:ext cx="534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429125" y="214313"/>
            <a:ext cx="4714875" cy="597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atin typeface="+mn-lt"/>
                <a:cs typeface="+mn-cs"/>
              </a:rPr>
              <a:t>Маловская</a:t>
            </a:r>
            <a:r>
              <a:rPr lang="ru-RU" sz="2400" b="1" dirty="0">
                <a:latin typeface="+mn-lt"/>
                <a:cs typeface="+mn-cs"/>
              </a:rPr>
              <a:t> врачебная амбулатория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	</a:t>
            </a:r>
            <a:r>
              <a:rPr lang="ru-RU" sz="1600" dirty="0">
                <a:latin typeface="Times New Roman" pitchFamily="18" charset="0"/>
                <a:cs typeface="+mn-cs"/>
              </a:rPr>
              <a:t>	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1989г.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построено новое двухэтажное здание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под ВА площадью 240кв.м.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централизованным отоплением.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Выделена машина «Скорой помощи»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 вызова теперь обслуживаются на машине.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амбулатории функционирует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клиническая лаборатория,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оснащён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физиокабинет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кабинет акушерки, детский кабинет,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процедурный кабинет, открыт стационар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дневного пребывания больных на 6 коек.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4143375" y="6357938"/>
            <a:ext cx="500063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/>
          <p:cNvSpPr>
            <a:spLocks noChangeArrowheads="1"/>
          </p:cNvSpPr>
          <p:nvPr/>
        </p:nvSpPr>
        <p:spPr bwMode="auto">
          <a:xfrm>
            <a:off x="395288" y="333375"/>
            <a:ext cx="8208962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 dirty="0" err="1">
                <a:latin typeface="Calibri" pitchFamily="34" charset="0"/>
              </a:rPr>
              <a:t>Маловская</a:t>
            </a:r>
            <a:r>
              <a:rPr lang="ru-RU" sz="2400" b="1" i="1" dirty="0">
                <a:latin typeface="Calibri" pitchFamily="34" charset="0"/>
              </a:rPr>
              <a:t> школа</a:t>
            </a:r>
          </a:p>
          <a:p>
            <a:pPr algn="ctr"/>
            <a:endParaRPr lang="ru-RU" sz="2400" i="1" dirty="0">
              <a:latin typeface="Calibri" pitchFamily="34" charset="0"/>
            </a:endParaRPr>
          </a:p>
          <a:p>
            <a:pPr algn="just"/>
            <a:r>
              <a:rPr lang="ru-RU" dirty="0">
                <a:latin typeface="Calibri" pitchFamily="34" charset="0"/>
              </a:rPr>
              <a:t>	</a:t>
            </a:r>
            <a:r>
              <a:rPr lang="ru-RU" sz="2000" dirty="0">
                <a:latin typeface="Times New Roman" pitchFamily="18" charset="0"/>
              </a:rPr>
              <a:t>В п.Маловский начальная школа открылась в 1937г. Заведующим школы был Леонов  Фёдор </a:t>
            </a:r>
            <a:r>
              <a:rPr lang="ru-RU" sz="2000" dirty="0" err="1">
                <a:latin typeface="Times New Roman" pitchFamily="18" charset="0"/>
              </a:rPr>
              <a:t>Никонорович</a:t>
            </a:r>
            <a:r>
              <a:rPr lang="ru-RU" sz="2000" dirty="0">
                <a:latin typeface="Times New Roman" pitchFamily="18" charset="0"/>
              </a:rPr>
              <a:t>, а учительницей – </a:t>
            </a:r>
            <a:r>
              <a:rPr lang="ru-RU" sz="2000" dirty="0" err="1">
                <a:latin typeface="Times New Roman" pitchFamily="18" charset="0"/>
              </a:rPr>
              <a:t>Летова</a:t>
            </a:r>
            <a:r>
              <a:rPr lang="ru-RU" sz="2000" dirty="0">
                <a:latin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</a:rPr>
              <a:t>Штукарёва</a:t>
            </a:r>
            <a:r>
              <a:rPr lang="ru-RU" sz="2000" dirty="0">
                <a:latin typeface="Times New Roman" pitchFamily="18" charset="0"/>
              </a:rPr>
              <a:t>)  </a:t>
            </a:r>
            <a:r>
              <a:rPr lang="ru-RU" sz="2000" dirty="0" err="1">
                <a:latin typeface="Times New Roman" pitchFamily="18" charset="0"/>
              </a:rPr>
              <a:t>Федосья</a:t>
            </a:r>
            <a:r>
              <a:rPr lang="ru-RU" sz="2000" dirty="0">
                <a:latin typeface="Times New Roman" pitchFamily="18" charset="0"/>
              </a:rPr>
              <a:t> Ильинична.  Пионервожатой в это время была </a:t>
            </a:r>
            <a:r>
              <a:rPr lang="ru-RU" sz="2000" dirty="0" err="1">
                <a:latin typeface="Times New Roman" pitchFamily="18" charset="0"/>
              </a:rPr>
              <a:t>Жанфу</a:t>
            </a:r>
            <a:r>
              <a:rPr lang="ru-RU" sz="2000" dirty="0">
                <a:latin typeface="Times New Roman" pitchFamily="18" charset="0"/>
              </a:rPr>
              <a:t> Юлия Васильевна.   А учеников пришло в школу всего  17.  Начальная школа работала в одну смену.</a:t>
            </a:r>
            <a:endParaRPr lang="ru-RU" sz="1400" dirty="0">
              <a:latin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</a:rPr>
              <a:t>  	</a:t>
            </a: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26627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" t="3053" r="2496" b="6462"/>
          <a:stretch>
            <a:fillRect/>
          </a:stretch>
        </p:blipFill>
        <p:spPr bwMode="auto">
          <a:xfrm>
            <a:off x="285750" y="2714625"/>
            <a:ext cx="2952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2857496"/>
            <a:ext cx="41894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C:\лена\историко=культурный атлас МШ\учит атлас\Копия учителя  атлас0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75" y="4786313"/>
            <a:ext cx="297656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/>
        </p:nvSpPr>
        <p:spPr bwMode="auto">
          <a:xfrm>
            <a:off x="571500" y="285750"/>
            <a:ext cx="8280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>
                <a:latin typeface="Calibri" pitchFamily="34" charset="0"/>
              </a:rPr>
              <a:t>	</a:t>
            </a:r>
            <a:r>
              <a:rPr lang="ru-RU" sz="3200" b="1">
                <a:latin typeface="Calibri" pitchFamily="34" charset="0"/>
              </a:rPr>
              <a:t>Школьный краеведческий музей</a:t>
            </a:r>
            <a:endParaRPr lang="ru-RU" sz="1600" b="1">
              <a:latin typeface="Times New Roman" pitchFamily="18" charset="0"/>
            </a:endParaRPr>
          </a:p>
        </p:txBody>
      </p:sp>
      <p:pic>
        <p:nvPicPr>
          <p:cNvPr id="27651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1000125"/>
            <a:ext cx="62150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313" y="3714750"/>
            <a:ext cx="7500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323850" y="946150"/>
            <a:ext cx="82804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dirty="0">
                <a:latin typeface="Calibri" pitchFamily="34" charset="0"/>
              </a:rPr>
              <a:t>    </a:t>
            </a:r>
            <a:r>
              <a:rPr lang="ru-RU" sz="1400" dirty="0">
                <a:latin typeface="Times New Roman" pitchFamily="18" charset="0"/>
              </a:rPr>
              <a:t>Особенно яркой в те годы была театральная жизнь школы, так как драмкружком руководила завуч школы, учитель литературы </a:t>
            </a:r>
            <a:r>
              <a:rPr lang="ru-RU" sz="1400" dirty="0" err="1">
                <a:latin typeface="Times New Roman" pitchFamily="18" charset="0"/>
              </a:rPr>
              <a:t>Авраменко</a:t>
            </a:r>
            <a:r>
              <a:rPr lang="ru-RU" sz="1400" dirty="0">
                <a:latin typeface="Times New Roman" pitchFamily="18" charset="0"/>
              </a:rPr>
              <a:t> Александра Романовна, заслуженный учитель Бурятской АССР, с большим стажем. Её театральные постановки с интересом встречали зрители многих поселков нашего района. Александра  Романовна была хорошим наставником молодых учителей.  </a:t>
            </a:r>
          </a:p>
          <a:p>
            <a:pPr algn="just"/>
            <a:r>
              <a:rPr lang="ru-RU" sz="1400" dirty="0">
                <a:latin typeface="Times New Roman" pitchFamily="18" charset="0"/>
              </a:rPr>
              <a:t>	В это время работали:  Зоя Павловна Корецкая – преподаватель русского языка и литературы,  Захарова Евдокия Афанасьевна- учитель математики. Луиза Владимировна Скосырская – учитель биологии и химии, </a:t>
            </a:r>
            <a:r>
              <a:rPr lang="ru-RU" sz="1400" dirty="0" err="1">
                <a:latin typeface="Times New Roman" pitchFamily="18" charset="0"/>
              </a:rPr>
              <a:t>Гусляков</a:t>
            </a:r>
            <a:r>
              <a:rPr lang="ru-RU" sz="1400" dirty="0">
                <a:latin typeface="Times New Roman" pitchFamily="18" charset="0"/>
              </a:rPr>
              <a:t> Анатолий Кузьмич-учитель труда , </a:t>
            </a:r>
            <a:r>
              <a:rPr lang="ru-RU" sz="1400" dirty="0" err="1">
                <a:latin typeface="Times New Roman" pitchFamily="18" charset="0"/>
              </a:rPr>
              <a:t>Алашеева</a:t>
            </a:r>
            <a:r>
              <a:rPr lang="ru-RU" sz="1400" dirty="0">
                <a:latin typeface="Times New Roman" pitchFamily="18" charset="0"/>
              </a:rPr>
              <a:t> Татьяна Иосифовна, Макеева Любовь Андреевна -учителя истории, Скосырская Лариса Алексеевна – учитель начальных классов . </a:t>
            </a:r>
          </a:p>
          <a:p>
            <a:pPr algn="just"/>
            <a:r>
              <a:rPr lang="ru-RU" sz="1400" dirty="0">
                <a:latin typeface="Times New Roman" pitchFamily="18" charset="0"/>
              </a:rPr>
              <a:t>	Именно в эти годы активно работает клуб интернациональной дружбы, ведётся переписка с пионерами из стран восточной Европы (Германии, Польши, Болгарии). Организовала эту работу Смирнова Зоя Васильевна – учитель немецкого языка, родом из Саратова. 1961-65гг. активно работает пионерская организация школы.</a:t>
            </a:r>
          </a:p>
        </p:txBody>
      </p:sp>
      <p:pic>
        <p:nvPicPr>
          <p:cNvPr id="28675" name="Рисунок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3786188"/>
            <a:ext cx="750093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357158" y="285728"/>
            <a:ext cx="850112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сад</a:t>
            </a:r>
            <a:endParaRPr lang="ru-RU" sz="2400" dirty="0"/>
          </a:p>
          <a:p>
            <a:pPr algn="ctr" eaLnBrk="0" hangingPunct="0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августа 1962 года в поселке</a:t>
            </a:r>
          </a:p>
          <a:p>
            <a:pPr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Маловский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начинает работу детский сад.                    </a:t>
            </a:r>
            <a:endParaRPr lang="ru-RU" sz="3600" dirty="0"/>
          </a:p>
        </p:txBody>
      </p:sp>
      <p:pic>
        <p:nvPicPr>
          <p:cNvPr id="5" name="Picture 3" descr="D:\Documents and Settings\Администратор\Рабочий стол\фото0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071810"/>
            <a:ext cx="5429288" cy="3143272"/>
          </a:xfrm>
          <a:prstGeom prst="rect">
            <a:avLst/>
          </a:prstGeom>
          <a:noFill/>
        </p:spPr>
      </p:pic>
      <p:pic>
        <p:nvPicPr>
          <p:cNvPr id="6" name="Picture 2" descr="D:\Documents and Settings\Администратор\Рабочий стол\фот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2071678"/>
            <a:ext cx="2643206" cy="41450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2357422" y="357166"/>
            <a:ext cx="46822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/>
              <a:t>Сельский дом </a:t>
            </a:r>
            <a:r>
              <a:rPr lang="ru-RU" sz="3200" dirty="0" smtClean="0"/>
              <a:t>культуры</a:t>
            </a:r>
          </a:p>
          <a:p>
            <a:pPr algn="ctr"/>
            <a:r>
              <a:rPr lang="ru-RU" sz="3200" dirty="0" smtClean="0"/>
              <a:t>Отделение связи</a:t>
            </a:r>
          </a:p>
          <a:p>
            <a:pPr algn="ctr"/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71472" y="2143116"/>
            <a:ext cx="80724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 50-х годах в п.Маловский начинают работу сельский клуб, впоследствии переименованный в сельский дом культуры, и отделение связи.</a:t>
            </a:r>
            <a:endParaRPr lang="ru-RU" sz="2800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lum bright="6000" contras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738" y="357188"/>
            <a:ext cx="9331326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-171450"/>
            <a:ext cx="9307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4429125" y="3357563"/>
            <a:ext cx="214313" cy="2143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 flipV="1">
            <a:off x="3929063" y="2997200"/>
            <a:ext cx="138112" cy="144463"/>
          </a:xfrm>
          <a:prstGeom prst="ellipse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ru-RU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3924300" y="3429000"/>
            <a:ext cx="142875" cy="142875"/>
          </a:xfrm>
          <a:prstGeom prst="ellipse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5286375" y="3500438"/>
            <a:ext cx="149225" cy="142875"/>
          </a:xfrm>
          <a:prstGeom prst="ellipse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0" name="Овал 9"/>
          <p:cNvSpPr>
            <a:spLocks noChangeArrowheads="1"/>
          </p:cNvSpPr>
          <p:nvPr/>
        </p:nvSpPr>
        <p:spPr bwMode="auto">
          <a:xfrm>
            <a:off x="4500563" y="3068638"/>
            <a:ext cx="142875" cy="146050"/>
          </a:xfrm>
          <a:prstGeom prst="ellipse">
            <a:avLst/>
          </a:prstGeom>
          <a:solidFill>
            <a:srgbClr val="00B050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ru-RU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12" name="Управляющая кнопка: домой 11">
            <a:hlinkClick r:id="rId4" action="ppaction://hlinksldjump" highlightClick="1"/>
          </p:cNvPr>
          <p:cNvSpPr/>
          <p:nvPr/>
        </p:nvSpPr>
        <p:spPr>
          <a:xfrm>
            <a:off x="8643938" y="6072206"/>
            <a:ext cx="500062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313"/>
            <a:ext cx="8229600" cy="6429375"/>
          </a:xfrm>
        </p:spPr>
        <p:txBody>
          <a:bodyPr rtlCol="0">
            <a:normAutofit/>
          </a:bodyPr>
          <a:lstStyle/>
          <a:p>
            <a:pPr marL="0" indent="53975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600" dirty="0" smtClean="0"/>
              <a:t>Историко-культурный атлас с. </a:t>
            </a:r>
            <a:r>
              <a:rPr lang="ru-RU" sz="1600" dirty="0" err="1" smtClean="0"/>
              <a:t>Маловский</a:t>
            </a:r>
            <a:r>
              <a:rPr lang="ru-RU" sz="1600" dirty="0" smtClean="0"/>
              <a:t> создан на основе поисковой работы сотрудников школьного краеведческого музея, архивных данных сельского поселения и  материалов музея Народов Севера с. Багдарин.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600" dirty="0" smtClean="0"/>
              <a:t>Литература: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err="1" smtClean="0"/>
              <a:t>Гамчан</a:t>
            </a:r>
            <a:r>
              <a:rPr lang="ru-RU" sz="1600" dirty="0" smtClean="0"/>
              <a:t>  А.А., Зотов А.П., </a:t>
            </a:r>
            <a:r>
              <a:rPr lang="ru-RU" sz="1600" dirty="0" err="1" smtClean="0"/>
              <a:t>Козулин</a:t>
            </a:r>
            <a:r>
              <a:rPr lang="ru-RU" sz="1600" dirty="0" smtClean="0"/>
              <a:t> В.Н., Миронова Е.Д. </a:t>
            </a:r>
            <a:r>
              <a:rPr lang="ru-RU" sz="1600" i="1" dirty="0" err="1" smtClean="0"/>
              <a:t>Баунтовский</a:t>
            </a:r>
            <a:r>
              <a:rPr lang="ru-RU" sz="1600" i="1" dirty="0" smtClean="0"/>
              <a:t> эвенкийский район. 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i="1" dirty="0" smtClean="0"/>
              <a:t>Улан-Удэ: Изд-во «</a:t>
            </a:r>
            <a:r>
              <a:rPr lang="ru-RU" sz="1600" i="1" dirty="0" err="1" smtClean="0"/>
              <a:t>Бэлиг</a:t>
            </a:r>
            <a:r>
              <a:rPr lang="ru-RU" sz="1600" i="1" dirty="0" smtClean="0"/>
              <a:t>», 2005.</a:t>
            </a: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Материалы школьного краеведческого музея.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Алфавитная книга записи учащихся МОУ </a:t>
            </a:r>
            <a:r>
              <a:rPr lang="ru-RU" sz="1600" dirty="0" err="1" smtClean="0"/>
              <a:t>Маловской</a:t>
            </a:r>
            <a:r>
              <a:rPr lang="ru-RU" sz="1600" dirty="0" smtClean="0"/>
              <a:t> средней общеобразовательной школы.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Архивные материалы предприятий посёлка.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Материалы сельского поселения «</a:t>
            </a:r>
            <a:r>
              <a:rPr lang="ru-RU" sz="1600" dirty="0" err="1" smtClean="0"/>
              <a:t>Багдаринское</a:t>
            </a:r>
            <a:r>
              <a:rPr lang="ru-RU" sz="1600" dirty="0" smtClean="0"/>
              <a:t>».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Материалы пенсионного фонда </a:t>
            </a:r>
            <a:r>
              <a:rPr lang="ru-RU" sz="1600" dirty="0" err="1" smtClean="0"/>
              <a:t>Баунтовского</a:t>
            </a:r>
            <a:r>
              <a:rPr lang="ru-RU" sz="1600" dirty="0" smtClean="0"/>
              <a:t> района.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/>
              <a:t>Материалы отдела недропользования </a:t>
            </a:r>
            <a:r>
              <a:rPr lang="ru-RU" sz="1600" dirty="0" err="1" smtClean="0"/>
              <a:t>Баунтовского</a:t>
            </a:r>
            <a:r>
              <a:rPr lang="ru-RU" sz="1600" dirty="0" smtClean="0"/>
              <a:t> района.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600" dirty="0" smtClean="0"/>
              <a:t> 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600" dirty="0" smtClean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1600" dirty="0" smtClean="0"/>
              <a:t>	Атлас будет пополняться новыми данными по предприятиям и культуре села.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3116"/>
            <a:ext cx="91440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Спасибо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за внимание !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F:\фото\img05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715436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15313" y="6000750"/>
            <a:ext cx="500062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071538" y="4429132"/>
            <a:ext cx="69294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just" fontAlgn="auto">
              <a:spcBef>
                <a:spcPts val="0"/>
              </a:spcBef>
              <a:spcAft>
                <a:spcPts val="0"/>
              </a:spcAft>
              <a:tabLst>
                <a:tab pos="2346325" algn="l"/>
              </a:tabLst>
              <a:defRPr/>
            </a:pPr>
            <a:r>
              <a:rPr lang="ru-RU" sz="2400" b="1" dirty="0">
                <a:solidFill>
                  <a:srgbClr val="000F2E"/>
                </a:solidFill>
                <a:latin typeface="+mn-lt"/>
                <a:cs typeface="+mn-cs"/>
              </a:rPr>
              <a:t>Поселок </a:t>
            </a:r>
            <a:r>
              <a:rPr lang="ru-RU" sz="2400" b="1" dirty="0" err="1">
                <a:solidFill>
                  <a:srgbClr val="000F2E"/>
                </a:solidFill>
                <a:latin typeface="+mn-lt"/>
                <a:cs typeface="+mn-cs"/>
              </a:rPr>
              <a:t>Маловский</a:t>
            </a:r>
            <a:r>
              <a:rPr lang="ru-RU" sz="2400" b="1" dirty="0">
                <a:solidFill>
                  <a:srgbClr val="000F2E"/>
                </a:solidFill>
                <a:latin typeface="+mn-lt"/>
                <a:cs typeface="+mn-cs"/>
              </a:rPr>
              <a:t> расположен на берегу ключа </a:t>
            </a:r>
            <a:r>
              <a:rPr lang="ru-RU" sz="2400" b="1" dirty="0" err="1">
                <a:solidFill>
                  <a:srgbClr val="000F2E"/>
                </a:solidFill>
                <a:latin typeface="+mn-lt"/>
                <a:cs typeface="+mn-cs"/>
              </a:rPr>
              <a:t>Ауник</a:t>
            </a:r>
            <a:r>
              <a:rPr lang="ru-RU" sz="2400" b="1" dirty="0">
                <a:solidFill>
                  <a:srgbClr val="000F2E"/>
                </a:solidFill>
                <a:latin typeface="+mn-lt"/>
                <a:cs typeface="+mn-cs"/>
              </a:rPr>
              <a:t>, который впадает в </a:t>
            </a:r>
            <a:r>
              <a:rPr lang="ru-RU" sz="2400" b="1" dirty="0" err="1">
                <a:solidFill>
                  <a:srgbClr val="000F2E"/>
                </a:solidFill>
                <a:latin typeface="+mn-lt"/>
                <a:cs typeface="+mn-cs"/>
              </a:rPr>
              <a:t>р.Багдаринка</a:t>
            </a:r>
            <a:r>
              <a:rPr lang="ru-RU" sz="2400" b="1" dirty="0">
                <a:solidFill>
                  <a:srgbClr val="000F2E"/>
                </a:solidFill>
                <a:latin typeface="+mn-lt"/>
                <a:cs typeface="+mn-cs"/>
              </a:rPr>
              <a:t>.</a:t>
            </a:r>
          </a:p>
          <a:p>
            <a:pPr indent="449263" algn="just" fontAlgn="auto">
              <a:spcBef>
                <a:spcPts val="0"/>
              </a:spcBef>
              <a:spcAft>
                <a:spcPts val="0"/>
              </a:spcAft>
              <a:tabLst>
                <a:tab pos="2346325" algn="l"/>
              </a:tabLst>
              <a:defRPr/>
            </a:pPr>
            <a:r>
              <a:rPr lang="ru-RU" sz="2400" b="1" dirty="0">
                <a:solidFill>
                  <a:srgbClr val="000F2E"/>
                </a:solidFill>
                <a:latin typeface="+mn-lt"/>
                <a:cs typeface="+mn-cs"/>
              </a:rPr>
              <a:t> Географические координаты соответствуют 54,3</a:t>
            </a:r>
            <a:r>
              <a:rPr lang="ru-RU" sz="2400" b="1" baseline="30000" dirty="0">
                <a:solidFill>
                  <a:srgbClr val="000F2E"/>
                </a:solidFill>
                <a:latin typeface="+mn-lt"/>
                <a:cs typeface="+mn-cs"/>
              </a:rPr>
              <a:t>0</a:t>
            </a:r>
            <a:r>
              <a:rPr lang="ru-RU" sz="2400" b="1" dirty="0">
                <a:solidFill>
                  <a:srgbClr val="000F2E"/>
                </a:solidFill>
                <a:latin typeface="+mn-lt"/>
                <a:cs typeface="+mn-cs"/>
              </a:rPr>
              <a:t> </a:t>
            </a:r>
            <a:r>
              <a:rPr lang="ru-RU" sz="2400" b="1" dirty="0" err="1">
                <a:solidFill>
                  <a:srgbClr val="000F2E"/>
                </a:solidFill>
                <a:latin typeface="+mn-lt"/>
                <a:cs typeface="+mn-cs"/>
              </a:rPr>
              <a:t>с.ш</a:t>
            </a:r>
            <a:r>
              <a:rPr lang="ru-RU" sz="2400" b="1" dirty="0">
                <a:solidFill>
                  <a:srgbClr val="000F2E"/>
                </a:solidFill>
                <a:latin typeface="+mn-lt"/>
                <a:cs typeface="+mn-cs"/>
              </a:rPr>
              <a:t>  и  113, 5</a:t>
            </a:r>
            <a:r>
              <a:rPr lang="ru-RU" sz="2400" b="1" baseline="30000" dirty="0">
                <a:solidFill>
                  <a:srgbClr val="000F2E"/>
                </a:solidFill>
                <a:latin typeface="+mn-lt"/>
                <a:cs typeface="+mn-cs"/>
              </a:rPr>
              <a:t>0 </a:t>
            </a:r>
            <a:r>
              <a:rPr lang="ru-RU" sz="2400" b="1" dirty="0">
                <a:solidFill>
                  <a:srgbClr val="000F2E"/>
                </a:solidFill>
                <a:latin typeface="+mn-lt"/>
                <a:cs typeface="+mn-cs"/>
              </a:rPr>
              <a:t>в.д.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1857375" y="571500"/>
            <a:ext cx="5715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ctr">
              <a:tabLst>
                <a:tab pos="2346325" algn="l"/>
              </a:tabLst>
            </a:pPr>
            <a:r>
              <a:rPr lang="ru-RU" sz="3200" b="1">
                <a:latin typeface="Times New Roman" pitchFamily="18" charset="0"/>
              </a:rPr>
              <a:t>Географическое положение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G:\ЮЛЯ в школу о районе\хоптон\Хаптон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863600" y="1000125"/>
            <a:ext cx="828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3581400" algn="l"/>
              </a:tabLst>
            </a:pPr>
            <a:r>
              <a:rPr lang="ru-RU" sz="2800">
                <a:latin typeface="Times New Roman" pitchFamily="18" charset="0"/>
              </a:rPr>
              <a:t>Население посёлка Маловский невелико.</a:t>
            </a:r>
          </a:p>
          <a:p>
            <a:pPr algn="ctr">
              <a:tabLst>
                <a:tab pos="3581400" algn="l"/>
              </a:tabLst>
            </a:pPr>
            <a:r>
              <a:rPr lang="ru-RU" sz="3200">
                <a:latin typeface="Times New Roman" pitchFamily="18" charset="0"/>
              </a:rPr>
              <a:t> </a:t>
            </a:r>
            <a:r>
              <a:rPr lang="ru-RU" sz="2800">
                <a:latin typeface="Times New Roman" pitchFamily="18" charset="0"/>
              </a:rPr>
              <a:t>На 1 января 2013 года оно составляло</a:t>
            </a:r>
            <a:r>
              <a:rPr lang="ru-RU" sz="2800">
                <a:latin typeface="Calibri" pitchFamily="34" charset="0"/>
              </a:rPr>
              <a:t> </a:t>
            </a:r>
          </a:p>
          <a:p>
            <a:pPr algn="just">
              <a:tabLst>
                <a:tab pos="3581400" algn="l"/>
              </a:tabLst>
            </a:pPr>
            <a:r>
              <a:rPr lang="ru-RU" sz="2800">
                <a:latin typeface="Calibri" pitchFamily="34" charset="0"/>
              </a:rPr>
              <a:t>                                                             </a:t>
            </a:r>
            <a:r>
              <a:rPr lang="ru-RU" sz="3600" b="1">
                <a:latin typeface="Calibri" pitchFamily="34" charset="0"/>
              </a:rPr>
              <a:t>1491 человек</a:t>
            </a:r>
            <a:endParaRPr lang="ru-RU" sz="2800" b="1">
              <a:latin typeface="Calibri" pitchFamily="34" charset="0"/>
            </a:endParaRPr>
          </a:p>
          <a:p>
            <a:pPr algn="ctr">
              <a:tabLst>
                <a:tab pos="3581400" algn="l"/>
              </a:tabLst>
            </a:pPr>
            <a:r>
              <a:rPr lang="ru-RU" sz="4800">
                <a:latin typeface="Calibri" pitchFamily="34" charset="0"/>
              </a:rPr>
              <a:t>.</a:t>
            </a:r>
            <a:r>
              <a:rPr lang="ru-RU" sz="2800">
                <a:latin typeface="Calibri" pitchFamily="34" charset="0"/>
              </a:rPr>
              <a:t> 	</a:t>
            </a: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3500438" y="285750"/>
            <a:ext cx="236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</a:rPr>
              <a:t>Население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286776" y="6000768"/>
            <a:ext cx="500062" cy="500062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Picture 2" descr="http://im7-tub-ru.yandex.net/i?id=341427829-1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893479"/>
            <a:ext cx="2286016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G:\ЮЛЯ в школу о районе\хоптон\IMG_056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177" name="Group 9"/>
          <p:cNvGraphicFramePr>
            <a:graphicFrameLocks noGrp="1"/>
          </p:cNvGraphicFramePr>
          <p:nvPr/>
        </p:nvGraphicFramePr>
        <p:xfrm>
          <a:off x="285720" y="285750"/>
          <a:ext cx="8501122" cy="4565968"/>
        </p:xfrm>
        <a:graphic>
          <a:graphicData uri="http://schemas.openxmlformats.org/drawingml/2006/table">
            <a:tbl>
              <a:tblPr/>
              <a:tblGrid>
                <a:gridCol w="4250561"/>
                <a:gridCol w="4250561"/>
              </a:tblGrid>
              <a:tr h="290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Население посёлка многонационально.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Русские – 1454ч.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Эвенки – 15 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Буряты – 12ч.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Сойоты – 2ч.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Корейцы – 2ч.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Немцы – 5ч.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Азербайджанцы – 1ч.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   </a:t>
                      </a: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Армяне – 2ч.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Мордва – 3ч.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Башкиры – 1ч.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Китайцы – 3ч.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Цыгане – 1ч.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Белорусы – 6ч.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Татары – 4ч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      Украинцы – 4ч.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748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1071563" y="214313"/>
            <a:ext cx="7705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>
              <a:latin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</a:rPr>
              <a:t>                       </a:t>
            </a: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286776" y="5929330"/>
            <a:ext cx="500062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5"/>
          <p:cNvSpPr>
            <a:spLocks noChangeArrowheads="1"/>
          </p:cNvSpPr>
          <p:nvPr/>
        </p:nvSpPr>
        <p:spPr bwMode="auto">
          <a:xfrm>
            <a:off x="785813" y="4857750"/>
            <a:ext cx="5786437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endParaRPr lang="ru-RU" b="1">
              <a:latin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</a:rPr>
              <a:t>Основное занятие местного населения – золотодобыча.</a:t>
            </a:r>
          </a:p>
          <a:p>
            <a:pPr algn="ctr"/>
            <a:endParaRPr lang="ru-RU" b="1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357188" y="928688"/>
            <a:ext cx="85693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latin typeface="Calibri" pitchFamily="34" charset="0"/>
              </a:rPr>
              <a:t>Адрес</a:t>
            </a:r>
          </a:p>
          <a:p>
            <a:pPr algn="ctr"/>
            <a:endParaRPr lang="ru-RU" sz="3200" b="1" i="1">
              <a:latin typeface="Calibri" pitchFamily="34" charset="0"/>
            </a:endParaRPr>
          </a:p>
          <a:p>
            <a:pPr algn="ctr"/>
            <a:r>
              <a:rPr lang="ru-RU" sz="3200" b="1" i="1">
                <a:latin typeface="Calibri" pitchFamily="34" charset="0"/>
              </a:rPr>
              <a:t>671521</a:t>
            </a:r>
          </a:p>
          <a:p>
            <a:pPr algn="ctr"/>
            <a:r>
              <a:rPr lang="ru-RU" sz="3200">
                <a:latin typeface="Times New Roman" pitchFamily="18" charset="0"/>
              </a:rPr>
              <a:t>Республика  Бурятия  Баунтовский район</a:t>
            </a:r>
          </a:p>
          <a:p>
            <a:pPr algn="ctr"/>
            <a:r>
              <a:rPr lang="ru-RU" sz="3200">
                <a:latin typeface="Times New Roman" pitchFamily="18" charset="0"/>
              </a:rPr>
              <a:t>п. Маловский</a:t>
            </a:r>
          </a:p>
          <a:p>
            <a:pPr algn="ctr"/>
            <a:r>
              <a:rPr lang="ru-RU" sz="2400">
                <a:latin typeface="Times New Roman" pitchFamily="18" charset="0"/>
              </a:rPr>
              <a:t>Глава посёлка:  </a:t>
            </a:r>
            <a:r>
              <a:rPr lang="ru-RU" sz="2800" b="1" i="1">
                <a:latin typeface="Times New Roman" pitchFamily="18" charset="0"/>
              </a:rPr>
              <a:t>Кейль Иван Александрович</a:t>
            </a:r>
          </a:p>
          <a:p>
            <a:pPr algn="ctr"/>
            <a:endParaRPr lang="ru-RU" sz="2400" b="1" i="1">
              <a:latin typeface="Times New Roman" pitchFamily="18" charset="0"/>
            </a:endParaRPr>
          </a:p>
          <a:p>
            <a:pPr algn="ctr"/>
            <a:r>
              <a:rPr lang="ru-RU" sz="2400">
                <a:latin typeface="Times New Roman" pitchFamily="18" charset="0"/>
              </a:rPr>
              <a:t>Директор школы: </a:t>
            </a:r>
            <a:r>
              <a:rPr lang="ru-RU" sz="2800" b="1" i="1">
                <a:latin typeface="Times New Roman" pitchFamily="18" charset="0"/>
              </a:rPr>
              <a:t>Скосырская   Татьяна   Гурьяновна</a:t>
            </a:r>
            <a:endParaRPr lang="ru-RU" sz="2800">
              <a:latin typeface="Times New Roman" pitchFamily="18" charset="0"/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286776" y="5857892"/>
            <a:ext cx="500062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MG_65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405871" cy="6304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429625" y="6143625"/>
            <a:ext cx="5000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0" name="Прямоугольник 3"/>
          <p:cNvSpPr>
            <a:spLocks noChangeArrowheads="1"/>
          </p:cNvSpPr>
          <p:nvPr/>
        </p:nvSpPr>
        <p:spPr bwMode="auto">
          <a:xfrm>
            <a:off x="5929313" y="214313"/>
            <a:ext cx="28781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449263" algn="ctr"/>
            <a:r>
              <a:rPr lang="ru-RU" sz="5400" b="1">
                <a:latin typeface="Calibri" pitchFamily="34" charset="0"/>
              </a:rPr>
              <a:t>Климат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F:\фото\img0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4282" y="214290"/>
            <a:ext cx="84963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+mn-cs"/>
              </a:rPr>
              <a:t>Реки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+mn-cs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	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58214" y="6000768"/>
            <a:ext cx="500062" cy="500063"/>
          </a:xfrm>
          <a:prstGeom prst="actionButtonHom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460</Words>
  <Application>Microsoft Office PowerPoint</Application>
  <PresentationFormat>Экран (4:3)</PresentationFormat>
  <Paragraphs>157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XTreme</dc:creator>
  <cp:lastModifiedBy>Главный</cp:lastModifiedBy>
  <cp:revision>88</cp:revision>
  <dcterms:created xsi:type="dcterms:W3CDTF">2013-01-23T22:01:04Z</dcterms:created>
  <dcterms:modified xsi:type="dcterms:W3CDTF">2021-09-24T10:20:10Z</dcterms:modified>
</cp:coreProperties>
</file>