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2" r:id="rId15"/>
    <p:sldId id="273" r:id="rId16"/>
    <p:sldId id="270" r:id="rId17"/>
    <p:sldId id="271" r:id="rId18"/>
    <p:sldId id="274" r:id="rId19"/>
    <p:sldId id="275" r:id="rId20"/>
    <p:sldId id="276" r:id="rId21"/>
    <p:sldId id="277" r:id="rId22"/>
    <p:sldId id="278" r:id="rId23"/>
    <p:sldId id="279" r:id="rId24"/>
    <p:sldId id="280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2" autoAdjust="0"/>
    <p:restoredTop sz="95392" autoAdjust="0"/>
  </p:normalViewPr>
  <p:slideViewPr>
    <p:cSldViewPr>
      <p:cViewPr varScale="1">
        <p:scale>
          <a:sx n="55" d="100"/>
          <a:sy n="55" d="100"/>
        </p:scale>
        <p:origin x="-708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8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F6BCD89-96F3-4EB0-9AE3-602F9A697849}" type="datetimeFigureOut">
              <a:rPr lang="ru-RU" smtClean="0"/>
              <a:t>16.11.2016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DD762F-D61A-43ED-98C2-A5D97A7CD9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F6BCD89-96F3-4EB0-9AE3-602F9A697849}" type="datetimeFigureOut">
              <a:rPr lang="ru-RU" smtClean="0"/>
              <a:t>16.11.2016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DD762F-D61A-43ED-98C2-A5D97A7CD9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F6BCD89-96F3-4EB0-9AE3-602F9A697849}" type="datetimeFigureOut">
              <a:rPr lang="ru-RU" smtClean="0"/>
              <a:t>16.11.2016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DD762F-D61A-43ED-98C2-A5D97A7CD9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F6BCD89-96F3-4EB0-9AE3-602F9A697849}" type="datetimeFigureOut">
              <a:rPr lang="ru-RU" smtClean="0"/>
              <a:t>16.11.2016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DD762F-D61A-43ED-98C2-A5D97A7CD9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F6BCD89-96F3-4EB0-9AE3-602F9A697849}" type="datetimeFigureOut">
              <a:rPr lang="ru-RU" smtClean="0"/>
              <a:t>16.11.2016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DD762F-D61A-43ED-98C2-A5D97A7CD9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F6BCD89-96F3-4EB0-9AE3-602F9A697849}" type="datetimeFigureOut">
              <a:rPr lang="ru-RU" smtClean="0"/>
              <a:t>16.11.2016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DD762F-D61A-43ED-98C2-A5D97A7CD9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F6BCD89-96F3-4EB0-9AE3-602F9A697849}" type="datetimeFigureOut">
              <a:rPr lang="ru-RU" smtClean="0"/>
              <a:t>16.11.2016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DD762F-D61A-43ED-98C2-A5D97A7CD9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F6BCD89-96F3-4EB0-9AE3-602F9A697849}" type="datetimeFigureOut">
              <a:rPr lang="ru-RU" smtClean="0"/>
              <a:t>16.11.2016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DD762F-D61A-43ED-98C2-A5D97A7CD9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F6BCD89-96F3-4EB0-9AE3-602F9A697849}" type="datetimeFigureOut">
              <a:rPr lang="ru-RU" smtClean="0"/>
              <a:t>16.11.2016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DD762F-D61A-43ED-98C2-A5D97A7CD9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F6BCD89-96F3-4EB0-9AE3-602F9A697849}" type="datetimeFigureOut">
              <a:rPr lang="ru-RU" smtClean="0"/>
              <a:t>16.11.2016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DD762F-D61A-43ED-98C2-A5D97A7CD9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F6BCD89-96F3-4EB0-9AE3-602F9A697849}" type="datetimeFigureOut">
              <a:rPr lang="ru-RU" smtClean="0"/>
              <a:t>16.11.2016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DD762F-D61A-43ED-98C2-A5D97A7CD96A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EF6BCD89-96F3-4EB0-9AE3-602F9A697849}" type="datetimeFigureOut">
              <a:rPr lang="ru-RU" smtClean="0"/>
              <a:t>16.11.2016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AEDD762F-D61A-43ED-98C2-A5D97A7CD96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3760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2564904"/>
            <a:ext cx="8784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 Природные памятники  </a:t>
            </a:r>
          </a:p>
          <a:p>
            <a:r>
              <a:rPr lang="ru-RU" sz="3600" b="1" dirty="0">
                <a:solidFill>
                  <a:schemeClr val="bg1"/>
                </a:solidFill>
              </a:rPr>
              <a:t> </a:t>
            </a:r>
            <a:r>
              <a:rPr lang="ru-RU" sz="3600" b="1" dirty="0" smtClean="0">
                <a:solidFill>
                  <a:schemeClr val="bg1"/>
                </a:solidFill>
              </a:rPr>
              <a:t>                </a:t>
            </a:r>
            <a:r>
              <a:rPr lang="ru-RU" sz="3600" b="1" dirty="0" err="1" smtClean="0">
                <a:solidFill>
                  <a:schemeClr val="bg1"/>
                </a:solidFill>
              </a:rPr>
              <a:t>Баунтовского</a:t>
            </a:r>
            <a:r>
              <a:rPr lang="ru-RU" sz="3600" b="1" dirty="0" smtClean="0">
                <a:solidFill>
                  <a:schemeClr val="bg1"/>
                </a:solidFill>
              </a:rPr>
              <a:t> района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174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76672"/>
            <a:ext cx="835292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«ТРИ  БРАТА»</a:t>
            </a:r>
          </a:p>
          <a:p>
            <a:endParaRPr lang="ru-RU" b="1" dirty="0"/>
          </a:p>
          <a:p>
            <a:pPr algn="just">
              <a:lnSpc>
                <a:spcPct val="150000"/>
              </a:lnSpc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Скалы «Три брата»  на юго-восточном берегу озера </a:t>
            </a:r>
            <a:r>
              <a:rPr lang="ru-RU" sz="2800" b="1" dirty="0" err="1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Бусани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Их суровая красота напоминает средневековые замки, очаровывает всех побывавших 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там. Высота скал  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 10 м. </a:t>
            </a:r>
          </a:p>
        </p:txBody>
      </p:sp>
    </p:spTree>
    <p:extLst>
      <p:ext uri="{BB962C8B-B14F-4D97-AF65-F5344CB8AC3E}">
        <p14:creationId xmlns:p14="http://schemas.microsoft.com/office/powerpoint/2010/main" val="3665537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IMG_244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524644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4159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1088681"/>
            <a:ext cx="792088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«ЛАСТОЧКИНО ГНЕЗДО»</a:t>
            </a:r>
          </a:p>
          <a:p>
            <a:endParaRPr lang="ru-RU" sz="2800" b="1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Скалы «Ласточкино гнездо» нависают своей мощью над рекой </a:t>
            </a:r>
            <a:r>
              <a:rPr lang="ru-RU" sz="28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Ципой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Рассмотреть эту величественную красоту можно только в зимнее время, проезжая по реке, закованной льдом. Фотографии этих скал часто встречаются в Интернете. 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47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фотки все\Поездки весна 2014\горяч Нат\DSCN271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528"/>
          <a:stretch/>
        </p:blipFill>
        <p:spPr bwMode="auto">
          <a:xfrm>
            <a:off x="251521" y="260649"/>
            <a:ext cx="8712968" cy="6441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7642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404664"/>
            <a:ext cx="83529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дороге Багдарин – Ципикан встречаются </a:t>
            </a:r>
          </a:p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скалы необычайной, уникальной красоты.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58771"/>
            <a:ext cx="8496944" cy="5238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400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259" y="260648"/>
            <a:ext cx="8394205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5510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76673"/>
            <a:ext cx="828092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«ДОЛГАНСКАЯ ЯМА» </a:t>
            </a:r>
          </a:p>
          <a:p>
            <a:pPr algn="just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Эта пещера - 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самая крупная пещера Забайкалья и Дальнего Востока протяженностью 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5200 метров, 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глубиной 130 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метров. 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Пещера представляет собой лабиринт из 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вертикальных, горизонтальных и наклонных ходов. Здесь много различных и красивых 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образований: </a:t>
            </a:r>
            <a:r>
              <a:rPr lang="ru-RU" sz="28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кораллиты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гелектиты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«люстры», «пагоды», сталактиты, сталагмиты, «флажки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». В пещере есть 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подземные озера, огромные гроты, ходы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десь находится самая 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большая в Сибири колония зимующих летучих мышей (из 6 видов  2 занесены в Красную книгу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6704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496944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9177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548295"/>
            <a:ext cx="835292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ОЗЕРО БАУНТ</a:t>
            </a:r>
          </a:p>
          <a:p>
            <a:pPr algn="just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Общая  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площадь зеркала воды озера – 111 км</a:t>
            </a:r>
            <a:r>
              <a:rPr lang="ru-RU" sz="2800" b="1" baseline="30000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Это третье по величине озеро в Бурятии, после озер Байкал и Гусиное. Озеро имеет треугольную форму  со сглаженными краями. Максимальная длина озера – 17,5 км, средняя ширина – 6,4 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км, 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максимальная глубина – 40 м. На озере </a:t>
            </a:r>
            <a:r>
              <a:rPr lang="ru-RU" sz="2800" b="1" dirty="0" err="1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Баунт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обитают птицы, занесенные в Красную Книгу Бурятии – лебедь–кликун и черный аист. Водятся рыбы: ленок, хариус, сырок, сиг, </a:t>
            </a:r>
            <a:r>
              <a:rPr lang="ru-RU" sz="2800" b="1" dirty="0" err="1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баунтовская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ряпушка, сорога (сибирская плотва), елец, карась, щука, окунь, налим, ерш, </a:t>
            </a:r>
            <a:r>
              <a:rPr lang="ru-RU" sz="2800" b="1" dirty="0" err="1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гальян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Эндемик – 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рачок – водяной ослик. </a:t>
            </a:r>
          </a:p>
        </p:txBody>
      </p:sp>
    </p:spTree>
    <p:extLst>
      <p:ext uri="{BB962C8B-B14F-4D97-AF65-F5344CB8AC3E}">
        <p14:creationId xmlns:p14="http://schemas.microsoft.com/office/powerpoint/2010/main" val="2642731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Озер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332656"/>
            <a:ext cx="8531581" cy="619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68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908720"/>
            <a:ext cx="7704856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>
                <a:solidFill>
                  <a:schemeClr val="accent3">
                    <a:lumMod val="75000"/>
                  </a:schemeClr>
                </a:solidFill>
              </a:rPr>
              <a:t>«…Северная земля трудная, но особая,                                    </a:t>
            </a:r>
            <a:endParaRPr lang="ru-RU" sz="4400" i="1" dirty="0">
              <a:solidFill>
                <a:schemeClr val="accent3">
                  <a:lumMod val="75000"/>
                </a:schemeClr>
              </a:solidFill>
            </a:endParaRPr>
          </a:p>
          <a:p>
            <a:pPr algn="ctr"/>
            <a:r>
              <a:rPr lang="ru-RU" sz="4400" b="1" i="1" dirty="0" smtClean="0">
                <a:solidFill>
                  <a:schemeClr val="accent3">
                    <a:lumMod val="75000"/>
                  </a:schemeClr>
                </a:solidFill>
              </a:rPr>
              <a:t>красивая </a:t>
            </a:r>
            <a:r>
              <a:rPr lang="ru-RU" sz="4400" b="1" i="1" dirty="0">
                <a:solidFill>
                  <a:schemeClr val="accent3">
                    <a:lumMod val="75000"/>
                  </a:schemeClr>
                </a:solidFill>
              </a:rPr>
              <a:t>и </a:t>
            </a:r>
            <a:r>
              <a:rPr lang="ru-RU" sz="4400" b="1" i="1" dirty="0" smtClean="0">
                <a:solidFill>
                  <a:schemeClr val="accent3">
                    <a:lumMod val="75000"/>
                  </a:schemeClr>
                </a:solidFill>
              </a:rPr>
              <a:t>                               неповторимая…»</a:t>
            </a:r>
          </a:p>
          <a:p>
            <a:pPr algn="ctr"/>
            <a:r>
              <a:rPr lang="ru-RU" sz="4400" b="1" i="1" dirty="0" smtClean="0">
                <a:solidFill>
                  <a:schemeClr val="accent3">
                    <a:lumMod val="75000"/>
                  </a:schemeClr>
                </a:solidFill>
              </a:rPr>
              <a:t>    </a:t>
            </a:r>
            <a:endParaRPr lang="ru-RU" sz="4400" i="1" dirty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b="1" i="1" dirty="0">
                <a:solidFill>
                  <a:schemeClr val="accent3">
                    <a:lumMod val="75000"/>
                  </a:schemeClr>
                </a:solidFill>
              </a:rPr>
              <a:t>                                                                        Е. Козулин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778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6625" y="404664"/>
            <a:ext cx="835292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ГОРА ХАПТОН</a:t>
            </a:r>
          </a:p>
          <a:p>
            <a:pPr algn="ctr"/>
            <a:endParaRPr lang="ru-RU" sz="2800" b="1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Одной 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 достопримечательностей окрестностей является гора Большой </a:t>
            </a:r>
            <a:r>
              <a:rPr lang="ru-RU" sz="2800" b="1" dirty="0" err="1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Хаптон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которая возвышается над водоемом на 1264 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метра. 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Хмурый </a:t>
            </a:r>
            <a:r>
              <a:rPr lang="ru-RU" sz="2800" b="1" dirty="0" err="1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Хаптон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вознесся своей тупой вершиной высоко в небо. Открывшийся на северный склон широкий кратер, словно недремлющее око  смотрит на просторы раскинувшейся перед ним долины. В ясную погоду, вооружившись биноклем можно обозреть с его высоты 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очень многое. </a:t>
            </a:r>
          </a:p>
          <a:p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 подножья горы расположены озеро </a:t>
            </a:r>
            <a:r>
              <a:rPr lang="ru-RU" sz="2800" b="1" dirty="0" err="1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Баунт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курорт </a:t>
            </a:r>
            <a:r>
              <a:rPr lang="ru-RU" sz="28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Баунт</a:t>
            </a:r>
            <a:r>
              <a:rPr lang="ru-RU" sz="2800" b="1" dirty="0"/>
              <a:t>.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/>
            </a:r>
            <a:br>
              <a:rPr lang="ru-RU" sz="2800" dirty="0"/>
            </a:br>
            <a:endParaRPr lang="ru-RU" sz="28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182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598446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2588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692696"/>
            <a:ext cx="820891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ГОРЯЧИЕ ИСТОЧНИКИ</a:t>
            </a:r>
          </a:p>
          <a:p>
            <a:pPr algn="just"/>
            <a:endParaRPr lang="ru-RU" sz="28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Недалеко 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 озера </a:t>
            </a:r>
            <a:r>
              <a:rPr lang="ru-RU" sz="2800" b="1" dirty="0" err="1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Баунт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в сосновом бору  расположен один из изумительных памятников природы  северной Бурятии  -  Горячий Ключ. Минеральный термальный источник располагается у подножья горы </a:t>
            </a:r>
            <a:r>
              <a:rPr lang="ru-RU" sz="2800" b="1" dirty="0" err="1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Хаптон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 п. Курорт </a:t>
            </a:r>
            <a:r>
              <a:rPr lang="ru-RU" sz="2800" b="1" dirty="0" err="1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Баунт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Основным лечебным фактором являются минеральные воды с температурой  + 54 градуса</a:t>
            </a:r>
            <a:endParaRPr lang="ru-RU" sz="2800" b="1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Такой же горячий источник  есть недалеко от поселка Уакит,  называется он </a:t>
            </a:r>
            <a:r>
              <a:rPr lang="ru-RU" sz="28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Францевский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7198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8496944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0877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9094" y="506050"/>
            <a:ext cx="813690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</a:rPr>
              <a:t>«Путешествовать</a:t>
            </a:r>
            <a:r>
              <a:rPr lang="ru-RU" sz="6000" b="1" dirty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</a:rPr>
              <a:t>, наблюдать природу, улавливать ее тайны и восторгаться этим счастьем – значит </a:t>
            </a:r>
            <a:r>
              <a:rPr lang="ru-RU" sz="6000" b="1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</a:rPr>
              <a:t>жить»</a:t>
            </a:r>
            <a:r>
              <a:rPr lang="ru-RU" sz="6000" dirty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</a:rPr>
              <a:t> </a:t>
            </a:r>
            <a:endParaRPr lang="ru-RU" sz="6000" dirty="0" smtClean="0">
              <a:solidFill>
                <a:schemeClr val="accent3">
                  <a:lumMod val="75000"/>
                </a:schemeClr>
              </a:solidFill>
              <a:latin typeface="Monotype Corsiva" pitchFamily="66" charset="0"/>
            </a:endParaRPr>
          </a:p>
          <a:p>
            <a:pPr algn="ctr"/>
            <a:r>
              <a:rPr lang="ru-RU" sz="6000" i="1" dirty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6000" i="1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</a:rPr>
              <a:t>                          </a:t>
            </a:r>
            <a:r>
              <a:rPr lang="ru-RU" sz="2800" i="1" dirty="0" smtClean="0">
                <a:latin typeface="Monotype Corsiva" pitchFamily="66" charset="0"/>
              </a:rPr>
              <a:t>Ф</a:t>
            </a:r>
            <a:r>
              <a:rPr lang="ru-RU" sz="2800" i="1" dirty="0">
                <a:latin typeface="Monotype Corsiva" pitchFamily="66" charset="0"/>
              </a:rPr>
              <a:t>. </a:t>
            </a:r>
            <a:r>
              <a:rPr lang="ru-RU" sz="2800" i="1" dirty="0" err="1">
                <a:latin typeface="Monotype Corsiva" pitchFamily="66" charset="0"/>
              </a:rPr>
              <a:t>Геблер</a:t>
            </a:r>
            <a:endParaRPr lang="ru-RU" sz="28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2719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20688"/>
            <a:ext cx="806489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i="1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b="1" i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Баунтовский</a:t>
            </a:r>
            <a:r>
              <a:rPr lang="ru-RU" sz="28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эвенкийский район </a:t>
            </a:r>
            <a:r>
              <a:rPr lang="ru-RU" sz="28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один из самых северных и больших по территории районов Республики Бурятия. </a:t>
            </a:r>
            <a:r>
              <a:rPr lang="ru-RU" sz="28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Площадь его составляет </a:t>
            </a:r>
            <a:r>
              <a:rPr lang="ru-RU" sz="28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66816 </a:t>
            </a:r>
            <a:r>
              <a:rPr lang="ru-RU" sz="2800" b="1" i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кв</a:t>
            </a:r>
            <a:r>
              <a:rPr lang="ru-RU" sz="28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км. Он занимает, </a:t>
            </a:r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практически, пятую часть территории республики. </a:t>
            </a:r>
            <a:endParaRPr lang="ru-RU" sz="2800" b="1" i="1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b="1" i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Баунтовский</a:t>
            </a:r>
            <a:r>
              <a:rPr lang="ru-RU" sz="28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 - неповторимый край с суровым климатом. Но несмотря на короткое лето и длинную холодную зиму  в нашем крае красивейшая природа.</a:t>
            </a:r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  территории </a:t>
            </a:r>
            <a:r>
              <a:rPr lang="ru-RU" sz="2800" b="1" i="1" dirty="0" err="1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Баунтовского</a:t>
            </a:r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района находятся уникальные памятники </a:t>
            </a:r>
            <a:r>
              <a:rPr lang="ru-RU" sz="28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природы. </a:t>
            </a:r>
            <a:endParaRPr lang="ru-RU" sz="2800" b="1" i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7566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476672"/>
            <a:ext cx="8064896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БЕЛАЯ 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ГОРА</a:t>
            </a:r>
          </a:p>
          <a:p>
            <a:pPr algn="ctr"/>
            <a:endParaRPr lang="ru-RU" dirty="0"/>
          </a:p>
          <a:p>
            <a:pPr algn="just"/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Священное эвенкийское место. У подножья Белой горы находится центр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Баунтовского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эвенкийского района - с. Багдарин. Село названо в честь горы – ее эвенкийское название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Багда-урэ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(белая гора).</a:t>
            </a:r>
          </a:p>
          <a:p>
            <a:pPr algn="just"/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Высота горы - 170 метров. Крутой склон полностью лишен почвы и растительности. Верхняя часть украшена целым рядом небольших причудливых скал в виде башен, пирамидок, столбов. На вершине растут сосны. Весь склон изборожден узкими, глубокими ложбинами и рытвинами в несколько метров длиной. Белая гора </a:t>
            </a:r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имеет негласный 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статус священного места. С давних времен совершают здесь молитвенные обряды с жертвоприношениями, предназначенными величественному и всемогущему духу горы.</a:t>
            </a:r>
          </a:p>
        </p:txBody>
      </p:sp>
    </p:spTree>
    <p:extLst>
      <p:ext uri="{BB962C8B-B14F-4D97-AF65-F5344CB8AC3E}">
        <p14:creationId xmlns:p14="http://schemas.microsoft.com/office/powerpoint/2010/main" val="346384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496944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3186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1944" y="548680"/>
            <a:ext cx="805049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«КОЛОКОЛЬНЯ»</a:t>
            </a:r>
          </a:p>
          <a:p>
            <a:pPr algn="just">
              <a:lnSpc>
                <a:spcPct val="150000"/>
              </a:lnSpc>
            </a:pP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Северо-восточнее 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вершины Белой горы в пятистах метрах находится скала «Колокольня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», еще одно её название «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Палец». Высота верхней части 9 м, нижней части 14 м, диаметр 7 м. Вокруг останца видны следы поклонения, привязанные к деревьям 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освященные 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полоски ткани. </a:t>
            </a:r>
          </a:p>
        </p:txBody>
      </p:sp>
    </p:spTree>
    <p:extLst>
      <p:ext uri="{BB962C8B-B14F-4D97-AF65-F5344CB8AC3E}">
        <p14:creationId xmlns:p14="http://schemas.microsoft.com/office/powerpoint/2010/main" val="1385919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MG_189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535726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3479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548680"/>
            <a:ext cx="7776864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ЛЕВ</a:t>
            </a:r>
          </a:p>
          <a:p>
            <a:endParaRPr lang="ru-RU" dirty="0"/>
          </a:p>
          <a:p>
            <a:pPr algn="just">
              <a:lnSpc>
                <a:spcPct val="150000"/>
              </a:lnSpc>
            </a:pP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700 м восточнее вершины Белой горы, на открытой возвышенности, находится скала «Лев». Она похожа на скульптуру сидящего льва, если смотреть с западной стороны. Хорошо видны нос, глаза, грива, спина. Высота останца достигает 6 м</a:t>
            </a:r>
            <a:r>
              <a:rPr lang="ru-RU" b="1" dirty="0">
                <a:solidFill>
                  <a:schemeClr val="accent3">
                    <a:lumMod val="75000"/>
                  </a:schemeClr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34065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496944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274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371</TotalTime>
  <Words>640</Words>
  <Application>Microsoft Office PowerPoint</Application>
  <PresentationFormat>Экран (4:3)</PresentationFormat>
  <Paragraphs>43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22</cp:revision>
  <dcterms:created xsi:type="dcterms:W3CDTF">2016-11-12T13:16:36Z</dcterms:created>
  <dcterms:modified xsi:type="dcterms:W3CDTF">2016-11-16T13:26:50Z</dcterms:modified>
</cp:coreProperties>
</file>