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22"/>
  </p:notesMasterIdLst>
  <p:sldIdLst>
    <p:sldId id="256" r:id="rId2"/>
    <p:sldId id="257" r:id="rId3"/>
    <p:sldId id="258" r:id="rId4"/>
    <p:sldId id="278" r:id="rId5"/>
    <p:sldId id="259" r:id="rId6"/>
    <p:sldId id="279" r:id="rId7"/>
    <p:sldId id="282" r:id="rId8"/>
    <p:sldId id="260" r:id="rId9"/>
    <p:sldId id="290" r:id="rId10"/>
    <p:sldId id="289" r:id="rId11"/>
    <p:sldId id="288" r:id="rId12"/>
    <p:sldId id="261" r:id="rId13"/>
    <p:sldId id="281" r:id="rId14"/>
    <p:sldId id="284" r:id="rId15"/>
    <p:sldId id="286" r:id="rId16"/>
    <p:sldId id="287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FF7C80"/>
    <a:srgbClr val="66FF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36" autoAdjust="0"/>
    <p:restoredTop sz="94660"/>
  </p:normalViewPr>
  <p:slideViewPr>
    <p:cSldViewPr>
      <p:cViewPr varScale="1">
        <p:scale>
          <a:sx n="69" d="100"/>
          <a:sy n="69" d="100"/>
        </p:scale>
        <p:origin x="-3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9.wmf"/><Relationship Id="rId1" Type="http://schemas.openxmlformats.org/officeDocument/2006/relationships/image" Target="../media/image20.wmf"/><Relationship Id="rId5" Type="http://schemas.openxmlformats.org/officeDocument/2006/relationships/image" Target="../media/image17.wmf"/><Relationship Id="rId4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17.wmf"/><Relationship Id="rId4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2.wmf"/><Relationship Id="rId4" Type="http://schemas.openxmlformats.org/officeDocument/2006/relationships/image" Target="../media/image1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2.wmf"/><Relationship Id="rId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65C7F31-9A65-4D0C-9E93-428701A02E28}" type="datetimeFigureOut">
              <a:rPr lang="ru-RU"/>
              <a:pPr/>
              <a:t>02.02.2010</a:t>
            </a:fld>
            <a:endParaRPr lang="ru-RU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EE45D3A-3EEE-409C-8C6D-250EFA98CBB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FF08E5-33DE-4191-AA9A-72D384CC97C7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DBCD7-C1FE-4594-B6AB-C39A61B4BC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F3FDBA-1255-4505-B78F-0C777EFFAEAB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AB1BD-7706-47B3-945D-076946A1D7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85256A-589C-4623-B72D-A19AE87F4EA8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FE5B4-70A8-41CE-AF85-006BDB8884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3AC25-0C18-4AFE-BB21-511FD0B0FD5A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622022-8364-4153-AFBF-A8CB916D7C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1EC6CD-6B9C-4B9E-B0F9-7CCBBAB1A007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B397E-A082-4BA6-820D-071DB014BB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02928-FF5B-4E48-8931-5E680BB37DE8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44786E-943A-45D1-B724-EF6D4E382D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57351-1FC5-4BDB-8360-6F37855284F2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93ED4-8D46-44E3-8D09-0A8A341E16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21AF38-9821-493C-A591-826E6CF150C8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9B1D6E-4B47-4522-94F3-CD8C5678CA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24B2B3-A656-4510-897C-ADE3470C67BD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128CC7-E8C3-40D3-9214-B84B8E44FA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6F2AC3-1293-49E4-8683-5023F46304DD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FA0FB-C583-4BCB-9440-AEFB112FD3C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1E79D8-ADD6-4707-B63C-50A7172E0A17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C4582-677A-4BC9-8C1E-9A17F54210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636838B-CD13-4245-835E-F98C8A549B6D}" type="datetimeFigureOut">
              <a:rPr lang="ru-RU" smtClean="0"/>
              <a:pPr>
                <a:defRPr/>
              </a:pPr>
              <a:t>02.02.2010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0F454F-1D53-4669-9ECE-A78475D66A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slide" Target="slide15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5.gif"/><Relationship Id="rId4" Type="http://schemas.openxmlformats.org/officeDocument/2006/relationships/slide" Target="slide14.xml"/><Relationship Id="rId9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slide" Target="slide16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5.gif"/><Relationship Id="rId4" Type="http://schemas.openxmlformats.org/officeDocument/2006/relationships/slide" Target="slide15.xml"/><Relationship Id="rId9" Type="http://schemas.openxmlformats.org/officeDocument/2006/relationships/oleObject" Target="../embeddings/oleObject3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slide" Target="slide17.xml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image" Target="../media/image5.gif"/><Relationship Id="rId10" Type="http://schemas.openxmlformats.org/officeDocument/2006/relationships/oleObject" Target="../embeddings/oleObject39.bin"/><Relationship Id="rId4" Type="http://schemas.openxmlformats.org/officeDocument/2006/relationships/slide" Target="slide18.xml"/><Relationship Id="rId9" Type="http://schemas.openxmlformats.org/officeDocument/2006/relationships/oleObject" Target="../embeddings/oleObject3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slide" Target="slide18.xml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image" Target="../media/image5.gif"/><Relationship Id="rId10" Type="http://schemas.openxmlformats.org/officeDocument/2006/relationships/oleObject" Target="../embeddings/oleObject45.bin"/><Relationship Id="rId4" Type="http://schemas.openxmlformats.org/officeDocument/2006/relationships/slide" Target="slide19.xml"/><Relationship Id="rId9" Type="http://schemas.openxmlformats.org/officeDocument/2006/relationships/oleObject" Target="../embeddings/oleObject4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slide" Target="slide19.xml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5.gif"/><Relationship Id="rId10" Type="http://schemas.openxmlformats.org/officeDocument/2006/relationships/oleObject" Target="../embeddings/oleObject51.bin"/><Relationship Id="rId4" Type="http://schemas.openxmlformats.org/officeDocument/2006/relationships/slide" Target="slide20.xml"/><Relationship Id="rId9" Type="http://schemas.openxmlformats.org/officeDocument/2006/relationships/oleObject" Target="../embeddings/oleObject5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slide" Target="slide20.xml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.gif"/><Relationship Id="rId9" Type="http://schemas.openxmlformats.org/officeDocument/2006/relationships/oleObject" Target="../embeddings/oleObject5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slide" Target="slide20.xml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image" Target="../media/image5.gif"/><Relationship Id="rId9" Type="http://schemas.openxmlformats.org/officeDocument/2006/relationships/oleObject" Target="../embeddings/oleObject6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" Target="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gif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slide" Target="slide6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gif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slide" Target="slide8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slide" Target="slide9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5.gif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slide" Target="slide10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5.gif"/><Relationship Id="rId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slide" Target="slide13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5.gif"/><Relationship Id="rId10" Type="http://schemas.openxmlformats.org/officeDocument/2006/relationships/oleObject" Target="../embeddings/oleObject22.bin"/><Relationship Id="rId4" Type="http://schemas.openxmlformats.org/officeDocument/2006/relationships/slide" Target="slide12.xml"/><Relationship Id="rId9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slide" Target="slide14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5.gif"/><Relationship Id="rId4" Type="http://schemas.openxmlformats.org/officeDocument/2006/relationships/slide" Target="slide13.xml"/><Relationship Id="rId9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32138" y="4941888"/>
            <a:ext cx="3024187" cy="6477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Начать тест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28662" y="1000108"/>
            <a:ext cx="7848600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5400" b="1" spc="50" dirty="0">
                <a:ln w="11430">
                  <a:solidFill>
                    <a:schemeClr val="tx2">
                      <a:lumMod val="25000"/>
                    </a:schemeClr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</a:t>
            </a:r>
            <a:endParaRPr lang="ru-RU" sz="5400" b="1" spc="50" dirty="0" smtClean="0">
              <a:ln w="11430">
                <a:solidFill>
                  <a:schemeClr val="tx2">
                    <a:lumMod val="25000"/>
                  </a:schemeClr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ru-RU" sz="5400" b="1" spc="50" dirty="0" smtClean="0">
                <a:ln w="11430">
                  <a:solidFill>
                    <a:schemeClr val="tx2">
                      <a:lumMod val="25000"/>
                    </a:schemeClr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>
                <a:ln w="11430">
                  <a:solidFill>
                    <a:schemeClr val="tx2">
                      <a:lumMod val="25000"/>
                    </a:schemeClr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ТЕСТ ПО ТЕМЕ  </a:t>
            </a:r>
            <a:r>
              <a:rPr lang="ru-RU" sz="5400" b="1" spc="50" dirty="0" smtClean="0">
                <a:ln w="11430">
                  <a:solidFill>
                    <a:schemeClr val="tx2">
                      <a:lumMod val="25000"/>
                    </a:schemeClr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«НЕРАВЕНСТВА»</a:t>
            </a:r>
            <a:endParaRPr lang="ru-RU" sz="5400" b="1" spc="50" dirty="0">
              <a:ln w="11430">
                <a:solidFill>
                  <a:schemeClr val="tx2">
                    <a:lumMod val="25000"/>
                  </a:schemeClr>
                </a:solidFill>
              </a:ln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Picture 2" descr="ag00317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0"/>
            <a:ext cx="1374775" cy="1765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479425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dirty="0" smtClean="0"/>
              <a:t>Задание</a:t>
            </a:r>
            <a:r>
              <a:rPr lang="ru-RU" dirty="0" smtClean="0"/>
              <a:t> № 4</a:t>
            </a:r>
            <a:endParaRPr lang="ru-RU" dirty="0"/>
          </a:p>
        </p:txBody>
      </p:sp>
      <p:sp>
        <p:nvSpPr>
          <p:cNvPr id="1434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85852" y="4143380"/>
            <a:ext cx="431800" cy="28892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14341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71934" y="4143380"/>
            <a:ext cx="431800" cy="28892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4342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29454" y="4143380"/>
            <a:ext cx="431800" cy="28892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pic>
        <p:nvPicPr>
          <p:cNvPr id="14343" name="Picture 8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Object 1"/>
          <p:cNvGraphicFramePr>
            <a:graphicFrameLocks noChangeAspect="1"/>
          </p:cNvGraphicFramePr>
          <p:nvPr/>
        </p:nvGraphicFramePr>
        <p:xfrm>
          <a:off x="3214688" y="2714625"/>
          <a:ext cx="1928812" cy="928688"/>
        </p:xfrm>
        <a:graphic>
          <a:graphicData uri="http://schemas.openxmlformats.org/presentationml/2006/ole">
            <p:oleObj spid="_x0000_s25605" name="Формула" r:id="rId6" imgW="787400" imgH="41910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071670" y="1928802"/>
            <a:ext cx="6072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dirty="0" smtClean="0">
                <a:latin typeface="Arial" pitchFamily="34" charset="0"/>
                <a:ea typeface="Times New Roman" pitchFamily="18" charset="0"/>
              </a:rPr>
              <a:t>Решите неравенство  </a:t>
            </a:r>
            <a:endParaRPr lang="ru-RU" sz="4000" dirty="0" smtClean="0">
              <a:latin typeface="Arial" pitchFamily="34" charset="0"/>
            </a:endParaRP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3786182" y="4500570"/>
          <a:ext cx="928695" cy="874706"/>
        </p:xfrm>
        <a:graphic>
          <a:graphicData uri="http://schemas.openxmlformats.org/presentationml/2006/ole">
            <p:oleObj spid="_x0000_s25606" name="Формула" r:id="rId7" imgW="380880" imgH="39348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500034" y="4643446"/>
          <a:ext cx="2343150" cy="857242"/>
        </p:xfrm>
        <a:graphic>
          <a:graphicData uri="http://schemas.openxmlformats.org/presentationml/2006/ole">
            <p:oleObj spid="_x0000_s25607" name="Формула" r:id="rId8" imgW="876240" imgH="431640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6357950" y="4786322"/>
          <a:ext cx="1407748" cy="571504"/>
        </p:xfrm>
        <a:graphic>
          <a:graphicData uri="http://schemas.openxmlformats.org/presentationml/2006/ole">
            <p:oleObj spid="_x0000_s25608" name="Формула" r:id="rId9" imgW="634680" imgH="2156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479425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dirty="0" smtClean="0"/>
              <a:t>Задание</a:t>
            </a:r>
            <a:r>
              <a:rPr lang="ru-RU" dirty="0" smtClean="0"/>
              <a:t> № 4</a:t>
            </a:r>
            <a:endParaRPr lang="ru-RU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58775" y="2000240"/>
            <a:ext cx="87852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 b="1" i="1" dirty="0" smtClean="0"/>
              <a:t>                  </a:t>
            </a:r>
            <a:endParaRPr lang="ru-RU" sz="2000" b="1" i="1" dirty="0"/>
          </a:p>
        </p:txBody>
      </p:sp>
      <p:sp>
        <p:nvSpPr>
          <p:cNvPr id="15364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4414" y="4071942"/>
            <a:ext cx="431800" cy="28892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5365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43372" y="4000504"/>
            <a:ext cx="431800" cy="28892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5366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29454" y="4071942"/>
            <a:ext cx="431800" cy="28892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pic>
        <p:nvPicPr>
          <p:cNvPr id="15367" name="Picture 8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1"/>
          <p:cNvGraphicFramePr>
            <a:graphicFrameLocks noChangeAspect="1"/>
          </p:cNvGraphicFramePr>
          <p:nvPr/>
        </p:nvGraphicFramePr>
        <p:xfrm>
          <a:off x="3214688" y="2714625"/>
          <a:ext cx="1928812" cy="928688"/>
        </p:xfrm>
        <a:graphic>
          <a:graphicData uri="http://schemas.openxmlformats.org/presentationml/2006/ole">
            <p:oleObj spid="_x0000_s24577" name="Формула" r:id="rId6" imgW="787400" imgH="41910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071670" y="1928802"/>
            <a:ext cx="6072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dirty="0" smtClean="0">
                <a:latin typeface="Arial" pitchFamily="34" charset="0"/>
                <a:ea typeface="Times New Roman" pitchFamily="18" charset="0"/>
              </a:rPr>
              <a:t>Решите неравенство  </a:t>
            </a:r>
            <a:endParaRPr lang="ru-RU" sz="4000" dirty="0" smtClean="0">
              <a:latin typeface="Arial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857620" y="4357694"/>
          <a:ext cx="928695" cy="874706"/>
        </p:xfrm>
        <a:graphic>
          <a:graphicData uri="http://schemas.openxmlformats.org/presentationml/2006/ole">
            <p:oleObj spid="_x0000_s24578" name="Формула" r:id="rId7" imgW="380880" imgH="39348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85720" y="4429132"/>
          <a:ext cx="2343150" cy="857242"/>
        </p:xfrm>
        <a:graphic>
          <a:graphicData uri="http://schemas.openxmlformats.org/presentationml/2006/ole">
            <p:oleObj spid="_x0000_s24579" name="Формула" r:id="rId8" imgW="876240" imgH="43164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357951" y="4572008"/>
          <a:ext cx="1407748" cy="571504"/>
        </p:xfrm>
        <a:graphic>
          <a:graphicData uri="http://schemas.openxmlformats.org/presentationml/2006/ole">
            <p:oleObj spid="_x0000_s24580" name="Формула" r:id="rId9" imgW="634680" imgH="2156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478663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5</a:t>
            </a:r>
            <a:endParaRPr lang="ru-RU" dirty="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900112" y="2276475"/>
            <a:ext cx="76724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ru-RU" sz="2000" b="1" dirty="0"/>
          </a:p>
          <a:p>
            <a:pPr marL="342900" indent="-342900" algn="ctr">
              <a:spcBef>
                <a:spcPct val="50000"/>
              </a:spcBef>
            </a:pPr>
            <a:endParaRPr lang="ru-RU" sz="2400" b="1" dirty="0">
              <a:solidFill>
                <a:srgbClr val="CC0000"/>
              </a:solidFill>
            </a:endParaRPr>
          </a:p>
        </p:txBody>
      </p:sp>
      <p:sp>
        <p:nvSpPr>
          <p:cNvPr id="1638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00100" y="4071942"/>
            <a:ext cx="428628" cy="428628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1638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00430" y="4000504"/>
            <a:ext cx="571504" cy="500066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sp>
        <p:nvSpPr>
          <p:cNvPr id="16390" name="AutoShape 8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00760" y="4071942"/>
            <a:ext cx="500066" cy="428628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3</a:t>
            </a:r>
          </a:p>
        </p:txBody>
      </p:sp>
      <p:pic>
        <p:nvPicPr>
          <p:cNvPr id="16391" name="Picture 9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1472" y="1571612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При каких значениях  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имеет смысл выражение                ?</a:t>
            </a:r>
            <a:endParaRPr lang="ru-RU" sz="3600" dirty="0" smtClean="0">
              <a:latin typeface="Arial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6072198" y="2000240"/>
          <a:ext cx="1714512" cy="1000132"/>
        </p:xfrm>
        <a:graphic>
          <a:graphicData uri="http://schemas.openxmlformats.org/presentationml/2006/ole">
            <p:oleObj spid="_x0000_s10242" name="Формула" r:id="rId6" imgW="901440" imgH="45720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5214942" y="1714488"/>
          <a:ext cx="500066" cy="496890"/>
        </p:xfrm>
        <a:graphic>
          <a:graphicData uri="http://schemas.openxmlformats.org/presentationml/2006/ole">
            <p:oleObj spid="_x0000_s10244" name="Формула" r:id="rId7" imgW="126720" imgH="139680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571472" y="4714884"/>
          <a:ext cx="1071570" cy="571504"/>
        </p:xfrm>
        <a:graphic>
          <a:graphicData uri="http://schemas.openxmlformats.org/presentationml/2006/ole">
            <p:oleObj spid="_x0000_s10245" name="Формула" r:id="rId8" imgW="469800" imgH="20304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357158" y="5214950"/>
          <a:ext cx="1785950" cy="500066"/>
        </p:xfrm>
        <a:graphic>
          <a:graphicData uri="http://schemas.openxmlformats.org/presentationml/2006/ole">
            <p:oleObj spid="_x0000_s10246" name="Формула" r:id="rId9" imgW="685800" imgH="1774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000232" y="528638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3286116" y="4643446"/>
          <a:ext cx="928694" cy="571504"/>
        </p:xfrm>
        <a:graphic>
          <a:graphicData uri="http://schemas.openxmlformats.org/presentationml/2006/ole">
            <p:oleObj spid="_x0000_s10247" name="Формула" r:id="rId10" imgW="431640" imgH="177480" progId="Equation.3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5500694" y="4714884"/>
          <a:ext cx="1428760" cy="500066"/>
        </p:xfrm>
        <a:graphic>
          <a:graphicData uri="http://schemas.openxmlformats.org/presentationml/2006/ole">
            <p:oleObj spid="_x0000_s10248" name="Формула" r:id="rId11" imgW="685800" imgH="177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479425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5</a:t>
            </a:r>
            <a:endParaRPr lang="ru-RU" dirty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900113" y="2276475"/>
            <a:ext cx="72009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endParaRPr lang="ru-RU" sz="2000" b="1" dirty="0"/>
          </a:p>
          <a:p>
            <a:pPr marL="342900" indent="-342900">
              <a:spcBef>
                <a:spcPct val="50000"/>
              </a:spcBef>
            </a:pPr>
            <a:endParaRPr lang="ru-RU" sz="2000" b="1" dirty="0"/>
          </a:p>
          <a:p>
            <a:pPr marL="342900" indent="-342900" algn="ctr">
              <a:spcBef>
                <a:spcPct val="50000"/>
              </a:spcBef>
            </a:pPr>
            <a:endParaRPr lang="ru-RU" sz="2400" b="1" dirty="0">
              <a:solidFill>
                <a:srgbClr val="CC0000"/>
              </a:solidFill>
            </a:endParaRPr>
          </a:p>
        </p:txBody>
      </p:sp>
      <p:sp>
        <p:nvSpPr>
          <p:cNvPr id="1741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71538" y="4143380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17413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71868" y="4071942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sp>
        <p:nvSpPr>
          <p:cNvPr id="17414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86512" y="4071942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pic>
        <p:nvPicPr>
          <p:cNvPr id="17415" name="Picture 8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57188" y="5214938"/>
          <a:ext cx="1785937" cy="500062"/>
        </p:xfrm>
        <a:graphic>
          <a:graphicData uri="http://schemas.openxmlformats.org/presentationml/2006/ole">
            <p:oleObj spid="_x0000_s28674" name="Формула" r:id="rId6" imgW="685800" imgH="17748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71472" y="1571612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3600" dirty="0" smtClean="0">
              <a:latin typeface="Arial" pitchFamily="34" charset="0"/>
              <a:ea typeface="Times New Roman" pitchFamily="18" charset="0"/>
            </a:endParaRP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При каких значениях  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имеет смысл выражение                ?</a:t>
            </a:r>
            <a:endParaRPr lang="ru-RU" sz="3600" dirty="0" smtClean="0">
              <a:latin typeface="Arial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857224" y="4714884"/>
          <a:ext cx="1071570" cy="571504"/>
        </p:xfrm>
        <a:graphic>
          <a:graphicData uri="http://schemas.openxmlformats.org/presentationml/2006/ole">
            <p:oleObj spid="_x0000_s28675" name="Формула" r:id="rId7" imgW="469800" imgH="2030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57158" y="5214950"/>
          <a:ext cx="1785950" cy="500066"/>
        </p:xfrm>
        <a:graphic>
          <a:graphicData uri="http://schemas.openxmlformats.org/presentationml/2006/ole">
            <p:oleObj spid="_x0000_s28676" name="Формула" r:id="rId8" imgW="685800" imgH="17748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3286116" y="4643446"/>
          <a:ext cx="928694" cy="571504"/>
        </p:xfrm>
        <a:graphic>
          <a:graphicData uri="http://schemas.openxmlformats.org/presentationml/2006/ole">
            <p:oleObj spid="_x0000_s28677" name="Формула" r:id="rId9" imgW="431640" imgH="17748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572132" y="4714884"/>
          <a:ext cx="1428760" cy="500066"/>
        </p:xfrm>
        <a:graphic>
          <a:graphicData uri="http://schemas.openxmlformats.org/presentationml/2006/ole">
            <p:oleObj spid="_x0000_s28678" name="Формула" r:id="rId10" imgW="685800" imgH="177480" progId="Equation.3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6143636" y="2143116"/>
          <a:ext cx="1714500" cy="1000125"/>
        </p:xfrm>
        <a:graphic>
          <a:graphicData uri="http://schemas.openxmlformats.org/presentationml/2006/ole">
            <p:oleObj spid="_x0000_s28679" name="Формула" r:id="rId11" imgW="901440" imgH="45720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479425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dirty="0" smtClean="0"/>
              <a:t>Задание </a:t>
            </a:r>
            <a:r>
              <a:rPr lang="ru-RU" dirty="0" smtClean="0"/>
              <a:t>№ 5</a:t>
            </a:r>
            <a:endParaRPr lang="ru-RU" dirty="0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900113" y="2276475"/>
            <a:ext cx="7200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ru-RU" sz="2000" b="1" dirty="0"/>
          </a:p>
          <a:p>
            <a:pPr marL="342900" indent="-342900" algn="ctr">
              <a:spcBef>
                <a:spcPct val="50000"/>
              </a:spcBef>
            </a:pPr>
            <a:endParaRPr lang="ru-RU" sz="2400" b="1" dirty="0">
              <a:solidFill>
                <a:srgbClr val="CC0000"/>
              </a:solidFill>
            </a:endParaRPr>
          </a:p>
        </p:txBody>
      </p:sp>
      <p:sp>
        <p:nvSpPr>
          <p:cNvPr id="1843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71538" y="4143380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18437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86182" y="4071942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sp>
        <p:nvSpPr>
          <p:cNvPr id="18438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00826" y="4000504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pic>
        <p:nvPicPr>
          <p:cNvPr id="18439" name="Picture 8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1472" y="1571612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3600" dirty="0" smtClean="0">
              <a:latin typeface="Arial" pitchFamily="34" charset="0"/>
              <a:ea typeface="Times New Roman" pitchFamily="18" charset="0"/>
            </a:endParaRP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При каких значениях  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имеет смысл выражение                ?</a:t>
            </a:r>
            <a:endParaRPr lang="ru-RU" sz="3600" dirty="0" smtClean="0">
              <a:latin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857224" y="4714884"/>
          <a:ext cx="1071570" cy="571504"/>
        </p:xfrm>
        <a:graphic>
          <a:graphicData uri="http://schemas.openxmlformats.org/presentationml/2006/ole">
            <p:oleObj spid="_x0000_s29698" name="Формула" r:id="rId6" imgW="469800" imgH="2030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57158" y="5214950"/>
          <a:ext cx="1785950" cy="500066"/>
        </p:xfrm>
        <a:graphic>
          <a:graphicData uri="http://schemas.openxmlformats.org/presentationml/2006/ole">
            <p:oleObj spid="_x0000_s29699" name="Формула" r:id="rId7" imgW="685800" imgH="17748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286116" y="4643446"/>
          <a:ext cx="928694" cy="571504"/>
        </p:xfrm>
        <a:graphic>
          <a:graphicData uri="http://schemas.openxmlformats.org/presentationml/2006/ole">
            <p:oleObj spid="_x0000_s29700" name="Формула" r:id="rId8" imgW="431640" imgH="17748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6000760" y="4714884"/>
          <a:ext cx="1428750" cy="500063"/>
        </p:xfrm>
        <a:graphic>
          <a:graphicData uri="http://schemas.openxmlformats.org/presentationml/2006/ole">
            <p:oleObj spid="_x0000_s29701" name="Формула" r:id="rId9" imgW="685800" imgH="17748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143625" y="2143125"/>
          <a:ext cx="1714500" cy="1000125"/>
        </p:xfrm>
        <a:graphic>
          <a:graphicData uri="http://schemas.openxmlformats.org/presentationml/2006/ole">
            <p:oleObj spid="_x0000_s29702" name="Формула" r:id="rId10" imgW="901440" imgH="45720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479425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5</a:t>
            </a:r>
            <a:endParaRPr lang="ru-RU" dirty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00113" y="2276475"/>
            <a:ext cx="7200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ru-RU" sz="2000" b="1" dirty="0"/>
          </a:p>
          <a:p>
            <a:pPr marL="342900" indent="-342900" algn="ctr">
              <a:spcBef>
                <a:spcPct val="50000"/>
              </a:spcBef>
            </a:pPr>
            <a:endParaRPr lang="ru-RU" sz="2400" b="1" dirty="0">
              <a:solidFill>
                <a:srgbClr val="CC0000"/>
              </a:solidFill>
            </a:endParaRPr>
          </a:p>
        </p:txBody>
      </p:sp>
      <p:sp>
        <p:nvSpPr>
          <p:cNvPr id="1946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4414" y="4214818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19461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14744" y="4214818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sp>
        <p:nvSpPr>
          <p:cNvPr id="19462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00826" y="4286256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pic>
        <p:nvPicPr>
          <p:cNvPr id="19463" name="Picture 8" descr="Рисунок1к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1472" y="1571612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3600" dirty="0" smtClean="0">
              <a:latin typeface="Arial" pitchFamily="34" charset="0"/>
              <a:ea typeface="Times New Roman" pitchFamily="18" charset="0"/>
            </a:endParaRP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При каких значениях  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имеет смысл выражение                ?</a:t>
            </a:r>
            <a:endParaRPr lang="ru-RU" sz="3600" dirty="0" smtClean="0">
              <a:latin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857224" y="4714884"/>
          <a:ext cx="1071570" cy="571504"/>
        </p:xfrm>
        <a:graphic>
          <a:graphicData uri="http://schemas.openxmlformats.org/presentationml/2006/ole">
            <p:oleObj spid="_x0000_s30722" name="Формула" r:id="rId5" imgW="469800" imgH="2030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57158" y="5214950"/>
          <a:ext cx="1785950" cy="500066"/>
        </p:xfrm>
        <a:graphic>
          <a:graphicData uri="http://schemas.openxmlformats.org/presentationml/2006/ole">
            <p:oleObj spid="_x0000_s30723" name="Формула" r:id="rId6" imgW="685800" imgH="17748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286116" y="4643446"/>
          <a:ext cx="928694" cy="571504"/>
        </p:xfrm>
        <a:graphic>
          <a:graphicData uri="http://schemas.openxmlformats.org/presentationml/2006/ole">
            <p:oleObj spid="_x0000_s30724" name="Формула" r:id="rId7" imgW="431640" imgH="177480" progId="Equation.3">
              <p:embed/>
            </p:oleObj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143636" y="2143116"/>
          <a:ext cx="1714500" cy="1000125"/>
        </p:xfrm>
        <a:graphic>
          <a:graphicData uri="http://schemas.openxmlformats.org/presentationml/2006/ole">
            <p:oleObj spid="_x0000_s30725" name="Формула" r:id="rId8" imgW="901440" imgH="45720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6000750" y="4714875"/>
          <a:ext cx="1428750" cy="500063"/>
        </p:xfrm>
        <a:graphic>
          <a:graphicData uri="http://schemas.openxmlformats.org/presentationml/2006/ole">
            <p:oleObj spid="_x0000_s30726" name="Формула" r:id="rId9" imgW="685800" imgH="177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479425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Вопрос № 5</a:t>
            </a:r>
            <a:endParaRPr lang="ru-RU" dirty="0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00113" y="2276475"/>
            <a:ext cx="72009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ru-RU" sz="2000" b="1" dirty="0"/>
          </a:p>
          <a:p>
            <a:pPr marL="342900" indent="-342900" algn="ctr">
              <a:spcBef>
                <a:spcPct val="50000"/>
              </a:spcBef>
            </a:pPr>
            <a:endParaRPr lang="ru-RU" sz="2400" b="1" dirty="0">
              <a:solidFill>
                <a:srgbClr val="CC0000"/>
              </a:solidFill>
            </a:endParaRPr>
          </a:p>
        </p:txBody>
      </p:sp>
      <p:sp>
        <p:nvSpPr>
          <p:cNvPr id="20484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85852" y="4143380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1</a:t>
            </a:r>
          </a:p>
        </p:txBody>
      </p:sp>
      <p:sp>
        <p:nvSpPr>
          <p:cNvPr id="20485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14744" y="4143380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2</a:t>
            </a:r>
          </a:p>
        </p:txBody>
      </p:sp>
      <p:sp>
        <p:nvSpPr>
          <p:cNvPr id="20486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57950" y="4143380"/>
            <a:ext cx="431800" cy="431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3</a:t>
            </a:r>
          </a:p>
        </p:txBody>
      </p:sp>
      <p:pic>
        <p:nvPicPr>
          <p:cNvPr id="20487" name="Picture 8" descr="Рисунок1к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1472" y="1571612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3600" dirty="0" smtClean="0">
              <a:latin typeface="Arial" pitchFamily="34" charset="0"/>
              <a:ea typeface="Times New Roman" pitchFamily="18" charset="0"/>
            </a:endParaRP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При каких значениях  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</a:rPr>
              <a:t>имеет смысл выражение                ?</a:t>
            </a:r>
            <a:endParaRPr lang="ru-RU" sz="3600" dirty="0" smtClean="0">
              <a:latin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857224" y="4714884"/>
          <a:ext cx="1071570" cy="571504"/>
        </p:xfrm>
        <a:graphic>
          <a:graphicData uri="http://schemas.openxmlformats.org/presentationml/2006/ole">
            <p:oleObj spid="_x0000_s31746" name="Формула" r:id="rId5" imgW="469800" imgH="2030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57158" y="5214950"/>
          <a:ext cx="1785950" cy="500066"/>
        </p:xfrm>
        <a:graphic>
          <a:graphicData uri="http://schemas.openxmlformats.org/presentationml/2006/ole">
            <p:oleObj spid="_x0000_s31747" name="Формула" r:id="rId6" imgW="685800" imgH="17748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286116" y="4643446"/>
          <a:ext cx="928694" cy="571504"/>
        </p:xfrm>
        <a:graphic>
          <a:graphicData uri="http://schemas.openxmlformats.org/presentationml/2006/ole">
            <p:oleObj spid="_x0000_s31748" name="Формула" r:id="rId7" imgW="431640" imgH="177480" progId="Equation.3">
              <p:embed/>
            </p:oleObj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143636" y="2143116"/>
          <a:ext cx="1714500" cy="1000125"/>
        </p:xfrm>
        <a:graphic>
          <a:graphicData uri="http://schemas.openxmlformats.org/presentationml/2006/ole">
            <p:oleObj spid="_x0000_s31749" name="Формула" r:id="rId8" imgW="901440" imgH="45720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6000750" y="4714875"/>
          <a:ext cx="1428750" cy="500063"/>
        </p:xfrm>
        <a:graphic>
          <a:graphicData uri="http://schemas.openxmlformats.org/presentationml/2006/ole">
            <p:oleObj spid="_x0000_s31750" name="Формула" r:id="rId9" imgW="685800" imgH="177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71670" y="2357430"/>
            <a:ext cx="5351209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Ваша отметка 5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21507" name="AutoShape 6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451725" y="5949950"/>
            <a:ext cx="1368425" cy="5746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Выход </a:t>
            </a:r>
          </a:p>
        </p:txBody>
      </p:sp>
      <p:sp>
        <p:nvSpPr>
          <p:cNvPr id="21508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latin typeface="Arial" charset="0"/>
              </a:rPr>
              <a:t>Количество ошибок - 0</a:t>
            </a:r>
          </a:p>
        </p:txBody>
      </p:sp>
      <p:pic>
        <p:nvPicPr>
          <p:cNvPr id="21509" name="Picture 9" descr="aplodisment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4286250"/>
            <a:ext cx="1871663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28794" y="2643182"/>
            <a:ext cx="5389681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Ваша отметка 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22531" name="AutoShape 5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596188" y="6092825"/>
            <a:ext cx="1223962" cy="50482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Выход </a:t>
            </a:r>
          </a:p>
        </p:txBody>
      </p:sp>
      <p:sp>
        <p:nvSpPr>
          <p:cNvPr id="22532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latin typeface="Arial" charset="0"/>
              </a:rPr>
              <a:t>Количество ошибок - 1</a:t>
            </a:r>
          </a:p>
        </p:txBody>
      </p:sp>
      <p:pic>
        <p:nvPicPr>
          <p:cNvPr id="6" name="Picture 3" descr="ag00315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143380"/>
            <a:ext cx="1687763" cy="1905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00232" y="2714620"/>
            <a:ext cx="5343194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Ваша отметка 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23555" name="AutoShape 5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524750" y="6021388"/>
            <a:ext cx="1368425" cy="57626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Выход </a:t>
            </a:r>
          </a:p>
        </p:txBody>
      </p:sp>
      <p:sp>
        <p:nvSpPr>
          <p:cNvPr id="23556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latin typeface="Arial" charset="0"/>
              </a:rPr>
              <a:t>Количество ошибок - 2</a:t>
            </a:r>
          </a:p>
        </p:txBody>
      </p:sp>
      <p:pic>
        <p:nvPicPr>
          <p:cNvPr id="23557" name="Picture 7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4797425"/>
            <a:ext cx="14287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428625" y="5715000"/>
            <a:ext cx="28575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Попробуйте ещё раз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1</a:t>
            </a:r>
            <a:endParaRPr lang="ru-RU" dirty="0"/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755650" y="2060575"/>
            <a:ext cx="7704138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ru-RU" sz="2000" b="1" dirty="0">
              <a:solidFill>
                <a:schemeClr val="tx2"/>
              </a:solidFill>
            </a:endParaRPr>
          </a:p>
          <a:p>
            <a:pPr marL="342900" indent="-342900">
              <a:spcBef>
                <a:spcPct val="50000"/>
              </a:spcBef>
            </a:pPr>
            <a:endParaRPr lang="ru-RU" b="1" dirty="0"/>
          </a:p>
        </p:txBody>
      </p:sp>
      <p:sp>
        <p:nvSpPr>
          <p:cNvPr id="6148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875" y="4143380"/>
            <a:ext cx="576263" cy="500066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6149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29256" y="4143380"/>
            <a:ext cx="571504" cy="428628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2</a:t>
            </a:r>
          </a:p>
        </p:txBody>
      </p:sp>
      <p:pic>
        <p:nvPicPr>
          <p:cNvPr id="6150" name="Picture 10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28662" y="2500306"/>
            <a:ext cx="1828800" cy="2171700"/>
            <a:chOff x="1161" y="2394"/>
            <a:chExt cx="2880" cy="3420"/>
          </a:xfrm>
        </p:grpSpPr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1161" y="4194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 flipV="1">
              <a:off x="2601" y="2574"/>
              <a:ext cx="0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1386" y="2844"/>
              <a:ext cx="2025" cy="24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80" y="2520"/>
                </a:cxn>
                <a:cxn ang="0">
                  <a:pos x="1980" y="0"/>
                </a:cxn>
              </a:cxnLst>
              <a:rect l="0" t="0" r="r" b="b"/>
              <a:pathLst>
                <a:path w="1980" h="2520">
                  <a:moveTo>
                    <a:pt x="0" y="0"/>
                  </a:moveTo>
                  <a:cubicBezTo>
                    <a:pt x="375" y="1260"/>
                    <a:pt x="750" y="2520"/>
                    <a:pt x="1080" y="2520"/>
                  </a:cubicBezTo>
                  <a:cubicBezTo>
                    <a:pt x="1410" y="2520"/>
                    <a:pt x="1695" y="1260"/>
                    <a:pt x="198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2241" y="2394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2241" y="5094"/>
              <a:ext cx="54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643174" y="1928802"/>
            <a:ext cx="757242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На рисунке изображен график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функции  у=х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+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- 6.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Используя график, </a:t>
            </a:r>
            <a:r>
              <a:rPr lang="ru-RU" sz="2800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решите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неравенство х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+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- 6&lt;0.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0298" y="35718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571604" y="2500306"/>
            <a:ext cx="294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71538" y="3643314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-3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2071670" y="364331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3" name="Формула" r:id="rId6" imgW="114120" imgH="215640" progId="Equation.3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5000628" y="4667259"/>
          <a:ext cx="2000264" cy="619129"/>
        </p:xfrm>
        <a:graphic>
          <a:graphicData uri="http://schemas.openxmlformats.org/presentationml/2006/ole">
            <p:oleObj spid="_x0000_s1036" name="Формула" r:id="rId7" imgW="647640" imgH="215640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1285852" y="4714884"/>
          <a:ext cx="3357586" cy="642942"/>
        </p:xfrm>
        <a:graphic>
          <a:graphicData uri="http://schemas.openxmlformats.org/presentationml/2006/ole">
            <p:oleObj spid="_x0000_s1037" name="Формула" r:id="rId8" imgW="1371600" imgH="2156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Прямоугольник 2"/>
          <p:cNvPicPr>
            <a:picLocks noChangeArrowheads="1"/>
          </p:cNvPicPr>
          <p:nvPr/>
        </p:nvPicPr>
        <p:blipFill>
          <a:blip r:embed="rId2">
            <a:grayscl/>
            <a:biLevel thresh="50000"/>
          </a:blip>
          <a:srcRect/>
          <a:stretch>
            <a:fillRect/>
          </a:stretch>
        </p:blipFill>
        <p:spPr bwMode="auto">
          <a:xfrm>
            <a:off x="1643042" y="2428868"/>
            <a:ext cx="6070600" cy="196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AutoShape 5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7380288" y="5949950"/>
            <a:ext cx="1439862" cy="6477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/>
              <a:t>Выход </a:t>
            </a:r>
          </a:p>
        </p:txBody>
      </p:sp>
      <p:sp>
        <p:nvSpPr>
          <p:cNvPr id="24580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chemeClr val="tx1"/>
                </a:solidFill>
                <a:latin typeface="Arial" charset="0"/>
              </a:rPr>
              <a:t>У вас очень много ошибок</a:t>
            </a:r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428625" y="5715000"/>
            <a:ext cx="28575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Попробуйте ещё раз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2</a:t>
            </a:r>
            <a:endParaRPr lang="ru-RU" dirty="0"/>
          </a:p>
        </p:txBody>
      </p:sp>
      <p:sp>
        <p:nvSpPr>
          <p:cNvPr id="717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71605" y="4000505"/>
            <a:ext cx="642941" cy="50006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717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14942" y="4000504"/>
            <a:ext cx="581021" cy="500066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2</a:t>
            </a:r>
          </a:p>
        </p:txBody>
      </p:sp>
      <p:pic>
        <p:nvPicPr>
          <p:cNvPr id="7174" name="Picture 8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571604" y="2000240"/>
            <a:ext cx="75723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Решите неравенство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х</a:t>
            </a:r>
            <a:r>
              <a:rPr kumimoji="0" lang="ru-RU" sz="4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– 0,49 ≥ 0.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014413" y="4572000"/>
          <a:ext cx="2058987" cy="642938"/>
        </p:xfrm>
        <a:graphic>
          <a:graphicData uri="http://schemas.openxmlformats.org/presentationml/2006/ole">
            <p:oleObj spid="_x0000_s19458" name="Формула" r:id="rId6" imgW="876240" imgH="2156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516313" y="4572000"/>
          <a:ext cx="4111625" cy="642938"/>
        </p:xfrm>
        <a:graphic>
          <a:graphicData uri="http://schemas.openxmlformats.org/presentationml/2006/ole">
            <p:oleObj spid="_x0000_s19459" name="Формула" r:id="rId7" imgW="1549080" imgH="2156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3500430" y="4572008"/>
          <a:ext cx="4111625" cy="642938"/>
        </p:xfrm>
        <a:graphic>
          <a:graphicData uri="http://schemas.openxmlformats.org/presentationml/2006/ole">
            <p:oleObj spid="_x0000_s19461" name="Формула" r:id="rId8" imgW="1549080" imgH="2156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704850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2</a:t>
            </a:r>
            <a:endParaRPr lang="ru-RU" dirty="0"/>
          </a:p>
        </p:txBody>
      </p:sp>
      <p:sp>
        <p:nvSpPr>
          <p:cNvPr id="819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85917" y="4143381"/>
            <a:ext cx="500067" cy="50006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8197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29256" y="4143380"/>
            <a:ext cx="500066" cy="500066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2</a:t>
            </a:r>
          </a:p>
        </p:txBody>
      </p:sp>
      <p:pic>
        <p:nvPicPr>
          <p:cNvPr id="8198" name="Picture 7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714480" y="2214555"/>
            <a:ext cx="59293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dirty="0" smtClean="0">
                <a:latin typeface="Arial" pitchFamily="34" charset="0"/>
                <a:ea typeface="Times New Roman" pitchFamily="18" charset="0"/>
              </a:rPr>
              <a:t>Решите</a:t>
            </a:r>
            <a:r>
              <a:rPr lang="ru-RU" sz="3200" dirty="0" smtClean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4000" dirty="0" smtClean="0">
                <a:latin typeface="Arial" pitchFamily="34" charset="0"/>
                <a:ea typeface="Times New Roman" pitchFamily="18" charset="0"/>
              </a:rPr>
              <a:t>неравенство  </a:t>
            </a:r>
          </a:p>
          <a:p>
            <a:pPr lvl="0"/>
            <a:r>
              <a:rPr lang="ru-RU" sz="4000" dirty="0" smtClean="0">
                <a:latin typeface="Arial" pitchFamily="34" charset="0"/>
                <a:ea typeface="Times New Roman" pitchFamily="18" charset="0"/>
              </a:rPr>
              <a:t>         х</a:t>
            </a:r>
            <a:r>
              <a:rPr lang="ru-RU" sz="4000" baseline="30000" dirty="0" smtClean="0">
                <a:latin typeface="Arial" pitchFamily="34" charset="0"/>
                <a:ea typeface="Times New Roman" pitchFamily="18" charset="0"/>
              </a:rPr>
              <a:t>2</a:t>
            </a:r>
            <a:r>
              <a:rPr lang="ru-RU" sz="4000" dirty="0" smtClean="0">
                <a:latin typeface="Arial" pitchFamily="34" charset="0"/>
                <a:ea typeface="Times New Roman" pitchFamily="18" charset="0"/>
              </a:rPr>
              <a:t> – 0,49 ≥ 0. </a:t>
            </a:r>
            <a:endParaRPr lang="ru-RU" sz="4000" dirty="0" smtClean="0">
              <a:latin typeface="Arial" pitchFamily="34" charset="0"/>
            </a:endParaRPr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1071538" y="5143512"/>
          <a:ext cx="2058987" cy="642938"/>
        </p:xfrm>
        <a:graphic>
          <a:graphicData uri="http://schemas.openxmlformats.org/presentationml/2006/ole">
            <p:oleObj spid="_x0000_s20481" name="Формула" r:id="rId6" imgW="876240" imgH="215640" progId="Equation.3">
              <p:embed/>
            </p:oleObj>
          </a:graphicData>
        </a:graphic>
      </p:graphicFrame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3786182" y="5072074"/>
          <a:ext cx="4111625" cy="642938"/>
        </p:xfrm>
        <a:graphic>
          <a:graphicData uri="http://schemas.openxmlformats.org/presentationml/2006/ole">
            <p:oleObj spid="_x0000_s20482" name="Формула" r:id="rId7" imgW="1549080" imgH="2156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3</a:t>
            </a:r>
            <a:endParaRPr lang="ru-RU" dirty="0"/>
          </a:p>
        </p:txBody>
      </p:sp>
      <p:sp>
        <p:nvSpPr>
          <p:cNvPr id="922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28729" y="3929066"/>
            <a:ext cx="714379" cy="500065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9221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72198" y="3929066"/>
            <a:ext cx="571503" cy="428628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2</a:t>
            </a:r>
          </a:p>
        </p:txBody>
      </p:sp>
      <p:pic>
        <p:nvPicPr>
          <p:cNvPr id="9222" name="Picture 8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071670" y="1785926"/>
            <a:ext cx="70723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Решите неравенство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071802" y="2643182"/>
          <a:ext cx="2428892" cy="887418"/>
        </p:xfrm>
        <a:graphic>
          <a:graphicData uri="http://schemas.openxmlformats.org/presentationml/2006/ole">
            <p:oleObj spid="_x0000_s17411" name="Формула" r:id="rId6" imgW="698400" imgH="20304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142976" y="4714884"/>
          <a:ext cx="1428760" cy="642942"/>
        </p:xfrm>
        <a:graphic>
          <a:graphicData uri="http://schemas.openxmlformats.org/presentationml/2006/ole">
            <p:oleObj spid="_x0000_s17412" name="Формула" r:id="rId7" imgW="533160" imgH="2156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5643570" y="4714884"/>
          <a:ext cx="1500198" cy="642942"/>
        </p:xfrm>
        <a:graphic>
          <a:graphicData uri="http://schemas.openxmlformats.org/presentationml/2006/ole">
            <p:oleObj spid="_x0000_s17413" name="Формула" r:id="rId8" imgW="634680" imgH="2156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704850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3</a:t>
            </a:r>
            <a:endParaRPr lang="ru-RU" dirty="0"/>
          </a:p>
        </p:txBody>
      </p:sp>
      <p:sp>
        <p:nvSpPr>
          <p:cNvPr id="10244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00338" y="4714885"/>
            <a:ext cx="503237" cy="428627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10245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643570" y="4714884"/>
            <a:ext cx="571503" cy="428628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2</a:t>
            </a:r>
          </a:p>
        </p:txBody>
      </p:sp>
      <p:pic>
        <p:nvPicPr>
          <p:cNvPr id="10246" name="Picture 7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285984" y="5286388"/>
          <a:ext cx="1428750" cy="642938"/>
        </p:xfrm>
        <a:graphic>
          <a:graphicData uri="http://schemas.openxmlformats.org/presentationml/2006/ole">
            <p:oleObj spid="_x0000_s22529" name="Формула" r:id="rId6" imgW="533160" imgH="215640" progId="Equation.3">
              <p:embed/>
            </p:oleObj>
          </a:graphicData>
        </a:graphic>
      </p:graphicFrame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5214942" y="5357826"/>
          <a:ext cx="1500187" cy="642938"/>
        </p:xfrm>
        <a:graphic>
          <a:graphicData uri="http://schemas.openxmlformats.org/presentationml/2006/ole">
            <p:oleObj spid="_x0000_s22530" name="Формула" r:id="rId7" imgW="634680" imgH="215640" progId="Equation.3">
              <p:embed/>
            </p:oleObj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71670" y="1785926"/>
            <a:ext cx="70723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Решите неравенство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071802" y="2643182"/>
          <a:ext cx="2428892" cy="887418"/>
        </p:xfrm>
        <a:graphic>
          <a:graphicData uri="http://schemas.openxmlformats.org/presentationml/2006/ole">
            <p:oleObj spid="_x0000_s22531" name="Формула" r:id="rId8" imgW="698400" imgH="2030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704850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3</a:t>
            </a:r>
            <a:endParaRPr lang="ru-RU" dirty="0"/>
          </a:p>
        </p:txBody>
      </p:sp>
      <p:sp>
        <p:nvSpPr>
          <p:cNvPr id="1126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00233" y="4714885"/>
            <a:ext cx="500066" cy="428627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11269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92725" y="4643447"/>
            <a:ext cx="503238" cy="428627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2</a:t>
            </a:r>
          </a:p>
        </p:txBody>
      </p:sp>
      <p:pic>
        <p:nvPicPr>
          <p:cNvPr id="11270" name="Picture 7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1142976" y="5286388"/>
          <a:ext cx="1428750" cy="642938"/>
        </p:xfrm>
        <a:graphic>
          <a:graphicData uri="http://schemas.openxmlformats.org/presentationml/2006/ole">
            <p:oleObj spid="_x0000_s21505" name="Формула" r:id="rId6" imgW="533160" imgH="215640" progId="Equation.3">
              <p:embed/>
            </p:oleObj>
          </a:graphicData>
        </a:graphic>
      </p:graphicFrame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4786314" y="5214950"/>
          <a:ext cx="1500187" cy="642938"/>
        </p:xfrm>
        <a:graphic>
          <a:graphicData uri="http://schemas.openxmlformats.org/presentationml/2006/ole">
            <p:oleObj spid="_x0000_s21506" name="Формула" r:id="rId7" imgW="634680" imgH="215640" progId="Equation.3">
              <p:embed/>
            </p:oleObj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071670" y="1785926"/>
            <a:ext cx="707233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Решите неравенство 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071813" y="2643188"/>
          <a:ext cx="2428875" cy="887412"/>
        </p:xfrm>
        <a:graphic>
          <a:graphicData uri="http://schemas.openxmlformats.org/presentationml/2006/ole">
            <p:oleObj spid="_x0000_s21507" name="Формула" r:id="rId8" imgW="698400" imgH="2030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100" y="478663"/>
            <a:ext cx="83058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4</a:t>
            </a:r>
            <a:endParaRPr lang="ru-RU" dirty="0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358775" y="1989138"/>
            <a:ext cx="878522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000" b="1" i="1" dirty="0" smtClean="0"/>
              <a:t>          </a:t>
            </a:r>
            <a:endParaRPr lang="ru-RU" sz="2000" b="1" i="1" dirty="0"/>
          </a:p>
          <a:p>
            <a:pPr marL="342900" indent="-342900">
              <a:spcBef>
                <a:spcPct val="50000"/>
              </a:spcBef>
            </a:pPr>
            <a:r>
              <a:rPr lang="ru-RU" sz="2000" b="1" i="1" dirty="0"/>
              <a:t>                </a:t>
            </a:r>
          </a:p>
        </p:txBody>
      </p:sp>
      <p:sp>
        <p:nvSpPr>
          <p:cNvPr id="1229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16012" y="3857628"/>
            <a:ext cx="527029" cy="500066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2293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9058" y="3857628"/>
            <a:ext cx="571504" cy="500066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2</a:t>
            </a:r>
            <a:endParaRPr lang="ru-RU" sz="2400" b="1" dirty="0"/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6715140" y="3857628"/>
            <a:ext cx="571504" cy="57150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pic>
        <p:nvPicPr>
          <p:cNvPr id="12295" name="Picture 11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3214688" y="2714625"/>
          <a:ext cx="1928812" cy="928688"/>
        </p:xfrm>
        <a:graphic>
          <a:graphicData uri="http://schemas.openxmlformats.org/presentationml/2006/ole">
            <p:oleObj spid="_x0000_s14337" name="Формула" r:id="rId6" imgW="787400" imgH="41910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071670" y="1928802"/>
            <a:ext cx="6072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dirty="0" smtClean="0">
                <a:latin typeface="Arial" pitchFamily="34" charset="0"/>
                <a:ea typeface="Times New Roman" pitchFamily="18" charset="0"/>
              </a:rPr>
              <a:t>Решите неравенство  </a:t>
            </a:r>
            <a:endParaRPr lang="ru-RU" sz="4000" dirty="0" smtClean="0">
              <a:latin typeface="Arial" pitchFamily="34" charset="0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786182" y="4500570"/>
          <a:ext cx="928695" cy="874706"/>
        </p:xfrm>
        <a:graphic>
          <a:graphicData uri="http://schemas.openxmlformats.org/presentationml/2006/ole">
            <p:oleObj spid="_x0000_s14338" name="Формула" r:id="rId7" imgW="380880" imgH="39348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39" name="Формула" r:id="rId8" imgW="114120" imgH="21564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08000" y="4572008"/>
          <a:ext cx="2343150" cy="857242"/>
        </p:xfrm>
        <a:graphic>
          <a:graphicData uri="http://schemas.openxmlformats.org/presentationml/2006/ole">
            <p:oleObj spid="_x0000_s14341" name="Формула" r:id="rId9" imgW="876240" imgH="431640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6357951" y="4572008"/>
          <a:ext cx="1407748" cy="571504"/>
        </p:xfrm>
        <a:graphic>
          <a:graphicData uri="http://schemas.openxmlformats.org/presentationml/2006/ole">
            <p:oleObj spid="_x0000_s14342" name="Формула" r:id="rId10" imgW="634680" imgH="2156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38200" y="479425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dirty="0" smtClean="0"/>
              <a:t>задание</a:t>
            </a:r>
            <a:r>
              <a:rPr lang="ru-RU" dirty="0" smtClean="0"/>
              <a:t> № 4</a:t>
            </a:r>
            <a:endParaRPr lang="ru-RU" dirty="0"/>
          </a:p>
        </p:txBody>
      </p:sp>
      <p:sp>
        <p:nvSpPr>
          <p:cNvPr id="1331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00166" y="4000504"/>
            <a:ext cx="431800" cy="35719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3317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43372" y="3929066"/>
            <a:ext cx="428627" cy="352431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13318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6578" y="4000504"/>
            <a:ext cx="431800" cy="360363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 smtClean="0"/>
              <a:t>3</a:t>
            </a:r>
            <a:endParaRPr lang="ru-RU" sz="2400" b="1" dirty="0"/>
          </a:p>
        </p:txBody>
      </p:sp>
      <p:pic>
        <p:nvPicPr>
          <p:cNvPr id="13319" name="Picture 8" descr="Рисунок1к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476250"/>
            <a:ext cx="158432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3214688" y="2714625"/>
          <a:ext cx="1928812" cy="928688"/>
        </p:xfrm>
        <a:graphic>
          <a:graphicData uri="http://schemas.openxmlformats.org/presentationml/2006/ole">
            <p:oleObj spid="_x0000_s26625" name="Формула" r:id="rId6" imgW="787400" imgH="41910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071670" y="1928802"/>
            <a:ext cx="6072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dirty="0" smtClean="0">
                <a:latin typeface="Arial" pitchFamily="34" charset="0"/>
                <a:ea typeface="Times New Roman" pitchFamily="18" charset="0"/>
              </a:rPr>
              <a:t>Решите неравенство  </a:t>
            </a:r>
            <a:endParaRPr lang="ru-RU" sz="4000" dirty="0" smtClean="0">
              <a:latin typeface="Arial" pitchFamily="34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786182" y="4500570"/>
          <a:ext cx="928695" cy="874706"/>
        </p:xfrm>
        <a:graphic>
          <a:graphicData uri="http://schemas.openxmlformats.org/presentationml/2006/ole">
            <p:oleObj spid="_x0000_s26626" name="Формула" r:id="rId7" imgW="380880" imgH="39348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14348" y="4500570"/>
          <a:ext cx="2343150" cy="857242"/>
        </p:xfrm>
        <a:graphic>
          <a:graphicData uri="http://schemas.openxmlformats.org/presentationml/2006/ole">
            <p:oleObj spid="_x0000_s26627" name="Формула" r:id="rId8" imgW="876240" imgH="4316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6357951" y="4572008"/>
          <a:ext cx="1407748" cy="571504"/>
        </p:xfrm>
        <a:graphic>
          <a:graphicData uri="http://schemas.openxmlformats.org/presentationml/2006/ole">
            <p:oleObj spid="_x0000_s26628" name="Формула" r:id="rId9" imgW="634680" imgH="2156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</TotalTime>
  <Words>232</Words>
  <Application>Microsoft Office PowerPoint</Application>
  <PresentationFormat>Экран (4:3)</PresentationFormat>
  <Paragraphs>115</Paragraphs>
  <Slides>20</Slides>
  <Notes>1</Notes>
  <HiddenSlides>19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Формула</vt:lpstr>
      <vt:lpstr>Слайд 1</vt:lpstr>
      <vt:lpstr>Задание № 1</vt:lpstr>
      <vt:lpstr>Задание № 2</vt:lpstr>
      <vt:lpstr>Задание № 2</vt:lpstr>
      <vt:lpstr>Задание № 3</vt:lpstr>
      <vt:lpstr>Задание № 3</vt:lpstr>
      <vt:lpstr>Задание № 3</vt:lpstr>
      <vt:lpstr>Задание № 4</vt:lpstr>
      <vt:lpstr>задание № 4</vt:lpstr>
      <vt:lpstr>Задание № 4</vt:lpstr>
      <vt:lpstr>Задание № 4</vt:lpstr>
      <vt:lpstr>Задание № 5</vt:lpstr>
      <vt:lpstr>Задание № 5</vt:lpstr>
      <vt:lpstr>Задание № 5</vt:lpstr>
      <vt:lpstr>Задание № 5</vt:lpstr>
      <vt:lpstr>Вопрос № 5</vt:lpstr>
      <vt:lpstr>Количество ошибок - 0</vt:lpstr>
      <vt:lpstr>Количество ошибок - 1</vt:lpstr>
      <vt:lpstr>Количество ошибок - 2</vt:lpstr>
      <vt:lpstr>У вас очень много ошибок</vt:lpstr>
    </vt:vector>
  </TitlesOfParts>
  <Company>МВсОУ ОсОШ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 «Вводные слова и предложения»  8 класс</dc:title>
  <dc:creator>Кабинет 1</dc:creator>
  <cp:lastModifiedBy>ГЛ</cp:lastModifiedBy>
  <cp:revision>63</cp:revision>
  <dcterms:created xsi:type="dcterms:W3CDTF">2009-04-29T06:55:12Z</dcterms:created>
  <dcterms:modified xsi:type="dcterms:W3CDTF">2010-02-02T08:56:32Z</dcterms:modified>
</cp:coreProperties>
</file>