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0"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18.04.2018</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18.04.2018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18.04.2018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18.04.2018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18.04.2018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18.04.2018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18.04.2018</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18.04.2018</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18.04.2018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18.04.2018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18.04.2018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18.04.2018</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Технология уровневой дифференциации</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normAutofit fontScale="62500" lnSpcReduction="20000"/>
          </a:bodyPr>
          <a:lstStyle/>
          <a:p>
            <a:pPr>
              <a:buNone/>
            </a:pPr>
            <a:r>
              <a:rPr lang="ru-RU" dirty="0" smtClean="0"/>
              <a:t>Между программами «А», «В», «С» существует строгая преемственность, каждой теме предоставлен обязательный минимум, который позволяет обеспечить неразрывную логику изложения и создать пусть неполную, но обязательно цельную картину основных представлений.</a:t>
            </a:r>
          </a:p>
          <a:p>
            <a:pPr>
              <a:buNone/>
            </a:pPr>
            <a:r>
              <a:rPr lang="ru-RU" dirty="0" smtClean="0"/>
              <a:t>Задания программы «С» зафиксированы как базовый стандарт. Выполняя их. ученик овладевает конкретным материалом по предмету на уровне его воспроизведения. Работа по первичному усвоению материала на этом уровне имеет свои особенности. Она требует многократного его повторения, умения выделять смысловые группы, вычленять главное, знания приемов запоминания и т.д. Поэтому в содержание программы «С» вводится инструктаж о том, как учить, на что обратить внимание, какой из этого следует вывод и т.д.</a:t>
            </a:r>
          </a:p>
          <a:p>
            <a:pPr>
              <a:buNone/>
            </a:pPr>
            <a:r>
              <a:rPr lang="ru-RU" dirty="0" smtClean="0"/>
              <a:t>Задания программы «С» должен уметь выполнить каждый ученик, прежде чем приступить к работе по более сложной программе .</a:t>
            </a:r>
          </a:p>
          <a:p>
            <a:pPr>
              <a:buNone/>
            </a:pPr>
            <a:r>
              <a:rPr lang="ru-RU" dirty="0" smtClean="0"/>
              <a:t>Программа «В» обеспечивает овладение учащимися теми общими и специфическими приемами учебной и умственной деятельности, которые необходимы для решения задач на применение. Поэтому помимо конкретных знаний в эту программу вводятся дополнительные сведения, которые расширяют материал первого уровня, доказывают, иллюстрируют и конкретизируют основное знание, показывают функционирование и применение понятий. Этот уровень несколько увеличивает объем сведений, помогает глубже понять основной материал, делает общую картину более цельной.</a:t>
            </a: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642918"/>
            <a:ext cx="8229600" cy="5697559"/>
          </a:xfrm>
        </p:spPr>
        <p:txBody>
          <a:bodyPr>
            <a:normAutofit fontScale="55000" lnSpcReduction="20000"/>
          </a:bodyPr>
          <a:lstStyle/>
          <a:p>
            <a:pPr>
              <a:buNone/>
            </a:pPr>
            <a:r>
              <a:rPr lang="ru-RU" dirty="0" smtClean="0"/>
              <a:t>Выполнение программы «А» поднимает учащихся на уровень осознанного, творческого применения знаний. Эта программа предусматривает свободное владение фактическим материалом, приемами учебной работы и умственных действий. Она вводит ученика в суть проблем, которые можно решить на основе полученных в школе знаний, дает развивающие сведения, углубляющие материал, его логическое обоснование, открывающие перспективы творческого применения. Этот уровень позволяет ребенку проявить себя в дополнительной самостоятельной работе.</a:t>
            </a:r>
          </a:p>
          <a:p>
            <a:pPr>
              <a:buNone/>
            </a:pPr>
            <a:r>
              <a:rPr lang="ru-RU" dirty="0" smtClean="0"/>
              <a:t>При повторении материала широко применяется методика свободного выбора разно уровневых заданий. Выделяются три варианта-уровня дидактического материала для самостоятельных работ, решения задач, лабораторных и практических заданий. Первый вариант точно соответствует обязательным результатам обучения. Второй вариант предполагает включение дополнительных задач и упражнений из учебника, третий - заданий из вспомогательной учебно-методической литературы.</a:t>
            </a:r>
          </a:p>
          <a:p>
            <a:pPr>
              <a:buNone/>
            </a:pPr>
            <a:r>
              <a:rPr lang="ru-RU" dirty="0" smtClean="0"/>
              <a:t>Выбор программы изучения каждого из предметов предоставляется самому школьнику. Так обеспечивается общий для всех базовый минимум знаний и одновременно открывается простор для развития творческой индивидуальности каждой личности.</a:t>
            </a:r>
          </a:p>
          <a:p>
            <a:pPr>
              <a:buNone/>
            </a:pPr>
            <a:r>
              <a:rPr lang="ru-RU" dirty="0" smtClean="0"/>
              <a:t>При контроле знаний дифференциация углубляется и переходит в индивидуализацию . По принципам и содержанию внутри предметная уровневая методика сходна с методикой «полного усвоения». Переход к новому материалу осуществляется только после овладения учащимися общим для всех уровнем образовательного стандарта. Сочетание обще классной, групповой и индивидуальной работы позволяет на фоне Уровня базового стандарта выявить различия в знаниях учащихся. Для этого используются следующие формы занятий: работа по группам , работа в режиме диалога , </a:t>
            </a:r>
            <a:r>
              <a:rPr lang="ru-RU" dirty="0" err="1" smtClean="0"/>
              <a:t>семинарско-зачетная</a:t>
            </a:r>
            <a:r>
              <a:rPr lang="ru-RU" dirty="0" smtClean="0"/>
              <a:t> система, модульное обучение, внеурочные дополнительные индивидуальные занятия, индивидуализированное консультирование и помощь на Уроке, учет знаний по системе «зачет-незачет».</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500042"/>
            <a:ext cx="8229600" cy="1066800"/>
          </a:xfrm>
        </p:spPr>
        <p:txBody>
          <a:bodyPr>
            <a:normAutofit/>
          </a:bodyPr>
          <a:lstStyle/>
          <a:p>
            <a:r>
              <a:rPr lang="ru-RU" dirty="0" smtClean="0"/>
              <a:t>Смешанная дифференциация</a:t>
            </a:r>
            <a:endParaRPr lang="ru-RU" dirty="0"/>
          </a:p>
        </p:txBody>
      </p:sp>
      <p:sp>
        <p:nvSpPr>
          <p:cNvPr id="3" name="Содержимое 2"/>
          <p:cNvSpPr>
            <a:spLocks noGrp="1"/>
          </p:cNvSpPr>
          <p:nvPr>
            <p:ph idx="1"/>
          </p:nvPr>
        </p:nvSpPr>
        <p:spPr>
          <a:xfrm>
            <a:off x="428596" y="1643050"/>
            <a:ext cx="8229600" cy="4325112"/>
          </a:xfrm>
        </p:spPr>
        <p:txBody>
          <a:bodyPr>
            <a:normAutofit fontScale="40000" lnSpcReduction="20000"/>
          </a:bodyPr>
          <a:lstStyle/>
          <a:p>
            <a:pPr>
              <a:buNone/>
            </a:pPr>
            <a:r>
              <a:rPr lang="ru-RU" dirty="0" smtClean="0"/>
              <a:t>Объединенной формой двух видов дифференциации обучения - по интересам и по уровню развития является модель сводных групп по параллелям . Для изучения важнейших учебных дисциплин, определяющих будущую </a:t>
            </a:r>
            <a:r>
              <a:rPr lang="ru-RU" dirty="0" err="1" smtClean="0"/>
              <a:t>профилизацию</a:t>
            </a:r>
            <a:r>
              <a:rPr lang="ru-RU" dirty="0" smtClean="0"/>
              <a:t> , вся классная параллель перегруппируется. Образуются три сводные группы.</a:t>
            </a:r>
          </a:p>
          <a:p>
            <a:pPr>
              <a:buNone/>
            </a:pPr>
            <a:r>
              <a:rPr lang="ru-RU" dirty="0" smtClean="0"/>
              <a:t>Дети, интересующиеся данным учебным предметом и имеющие в этом направлении достаточно высокие показатели, объединяются в одну сводную группу продвинутого уровня. Из остальных учащихся параллели по принципу уровневой дифференциации формируются еще две сводные группы.</a:t>
            </a:r>
          </a:p>
          <a:p>
            <a:pPr>
              <a:buNone/>
            </a:pPr>
            <a:r>
              <a:rPr lang="ru-RU" dirty="0" smtClean="0"/>
              <a:t>Для параллели разрабатываются три варианта учебной программы. Первый работает в рамках группы по интересу и имеет продвинутый уровень; второй и третий варианты реализуются в тех группах, для которых этот предмет не выбран «интересным» и главная цель которых - достижение обязательных результатов обучения.</a:t>
            </a:r>
          </a:p>
          <a:p>
            <a:pPr>
              <a:buNone/>
            </a:pPr>
            <a:r>
              <a:rPr lang="ru-RU" dirty="0" smtClean="0"/>
              <a:t>Состав основных классных коллективов при таком разделении остается неизменным, а состав групп меняется в зависимости от предметов дифференциации. По остальным предметам занятия ведутся по единым программам базового стандарта.</a:t>
            </a:r>
          </a:p>
          <a:p>
            <a:pPr>
              <a:buNone/>
            </a:pPr>
            <a:r>
              <a:rPr lang="ru-RU" dirty="0" smtClean="0"/>
              <a:t>Таким образом, учебный процесс в течение дня организуется так: первые три-четыре урока идут по классам, на четвертом-пятом уроках классы распадаются -учащиеся в соответствии с выбранными ими направлениями переходят в сводные группы, где занятия ведут одновременно разные учителя по </a:t>
            </a:r>
            <a:r>
              <a:rPr lang="ru-RU" dirty="0" err="1" smtClean="0"/>
              <a:t>разноуровневым</a:t>
            </a:r>
            <a:r>
              <a:rPr lang="ru-RU" dirty="0" smtClean="0"/>
              <a:t> программам. Реализуется идея о форме дифференциации, которая не ущемляет достоинства учащихся и не нарушает сложившихся межличностных отношений в коллективах</a:t>
            </a:r>
            <a:r>
              <a:rPr lang="ru-RU" dirty="0" smtClean="0"/>
              <a:t>.</a:t>
            </a:r>
          </a:p>
          <a:p>
            <a:pPr>
              <a:buNone/>
            </a:pPr>
            <a:r>
              <a:rPr lang="ru-RU" dirty="0" smtClean="0"/>
              <a:t>Модель сводных групп, объединяющая два вида дифференциации - по уровню достижений и по интересам, действует в параллелях V-IX классов. Переформирование групп проводится по результатам итогового годового контроля. Возможны переходы учащихся из группы в группу и в середине учебного года. Для распределения детей между разными направлениями учебы применяются различные виды диагностики, в том числе интеллектуальные тесты.</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71810"/>
            <a:ext cx="8229600" cy="3054353"/>
          </a:xfrm>
        </p:spPr>
        <p:txBody>
          <a:bodyPr/>
          <a:lstStyle/>
          <a:p>
            <a:pPr algn="ctr">
              <a:buNone/>
            </a:pPr>
            <a:r>
              <a:rPr lang="ru-RU" dirty="0" smtClean="0"/>
              <a:t>Спасибо за внимание!</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472" y="1000108"/>
            <a:ext cx="8229600" cy="4525963"/>
          </a:xfrm>
        </p:spPr>
        <p:txBody>
          <a:bodyPr>
            <a:normAutofit fontScale="92500" lnSpcReduction="10000"/>
          </a:bodyPr>
          <a:lstStyle/>
          <a:p>
            <a:pPr>
              <a:buNone/>
            </a:pPr>
            <a:r>
              <a:rPr lang="ru-RU" dirty="0" smtClean="0"/>
              <a:t>Дифференциация </a:t>
            </a:r>
            <a:r>
              <a:rPr lang="ru-RU" dirty="0" smtClean="0"/>
              <a:t>в переводе с латинского «</a:t>
            </a:r>
            <a:r>
              <a:rPr lang="ru-RU" dirty="0" err="1" smtClean="0"/>
              <a:t>difference</a:t>
            </a:r>
            <a:r>
              <a:rPr lang="ru-RU" dirty="0" smtClean="0"/>
              <a:t>» означает разделение, расслоение целого на различные части, формы, ступени. Дифференцированное обучение - это:</a:t>
            </a:r>
          </a:p>
          <a:p>
            <a:pPr>
              <a:buNone/>
            </a:pPr>
            <a:r>
              <a:rPr lang="ru-RU" dirty="0" smtClean="0"/>
              <a:t>1) форма организации учебного процесса, при которой учитель работает с группой учащихся, составленной с учетом наличия у них каких-либо значимых для учебного процесса общих качеств гомогенная группа);</a:t>
            </a:r>
          </a:p>
          <a:p>
            <a:pPr>
              <a:buNone/>
            </a:pPr>
            <a:r>
              <a:rPr lang="ru-RU" dirty="0" smtClean="0"/>
              <a:t>2) часть общей дидактической системы, которая обеспечивает специализацию учебного процесса для различных групп обучаемых.</a:t>
            </a:r>
          </a:p>
          <a:p>
            <a:pPr>
              <a:buNone/>
            </a:pP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071546"/>
            <a:ext cx="8229600" cy="4525963"/>
          </a:xfrm>
        </p:spPr>
        <p:txBody>
          <a:bodyPr>
            <a:normAutofit/>
          </a:bodyPr>
          <a:lstStyle/>
          <a:p>
            <a:pPr>
              <a:buNone/>
            </a:pPr>
            <a:r>
              <a:rPr lang="ru-RU" dirty="0" smtClean="0"/>
              <a:t>Дифференциация обучения -это:</a:t>
            </a:r>
          </a:p>
          <a:p>
            <a:pPr>
              <a:buNone/>
            </a:pPr>
            <a:r>
              <a:rPr lang="ru-RU" dirty="0" smtClean="0"/>
              <a:t>1) создание разнообразных условий обучения для различных школ, классов, групп с целью учета особенностей их контингента;</a:t>
            </a:r>
          </a:p>
          <a:p>
            <a:pPr>
              <a:buNone/>
            </a:pPr>
            <a:r>
              <a:rPr lang="ru-RU" dirty="0" smtClean="0"/>
              <a:t>2) комплекс методических, психолого-педагогических и организационно управленческих мероприятий, обеспечивающих обучение в гомогенных группах.</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000108"/>
            <a:ext cx="8229600" cy="4525963"/>
          </a:xfrm>
        </p:spPr>
        <p:txBody>
          <a:bodyPr>
            <a:normAutofit fontScale="92500"/>
          </a:bodyPr>
          <a:lstStyle/>
          <a:p>
            <a:pPr>
              <a:buNone/>
            </a:pPr>
            <a:r>
              <a:rPr lang="ru-RU" dirty="0" smtClean="0"/>
              <a:t>Принцип дифференциации обучения - положение, согласно которому педагогический процесс строится как дифференцированный. Одним из основных видов дифференциации является индивидуальное обучение.</a:t>
            </a:r>
          </a:p>
          <a:p>
            <a:pPr>
              <a:buNone/>
            </a:pPr>
            <a:r>
              <a:rPr lang="ru-RU" dirty="0" smtClean="0"/>
              <a:t>Технология дифференцированного обучения представляет собой совокупность организационных решений, средств и методов дифференцированного обучения, охватывающих определенную часть учебного процесса.</a:t>
            </a:r>
          </a:p>
          <a:p>
            <a:pPr>
              <a:buNone/>
            </a:pP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472" y="1214422"/>
            <a:ext cx="8229600" cy="4525963"/>
          </a:xfrm>
        </p:spPr>
        <p:txBody>
          <a:bodyPr>
            <a:normAutofit fontScale="92500"/>
          </a:bodyPr>
          <a:lstStyle/>
          <a:p>
            <a:pPr>
              <a:buNone/>
            </a:pPr>
            <a:r>
              <a:rPr lang="ru-RU" dirty="0" smtClean="0"/>
              <a:t>По характерным индивидуально-психологическим особенностям детей, составляющим основу формирования гомогенных групп, различают дифференциацию:</a:t>
            </a:r>
          </a:p>
          <a:p>
            <a:pPr>
              <a:buNone/>
            </a:pPr>
            <a:r>
              <a:rPr lang="ru-RU" dirty="0" smtClean="0"/>
              <a:t>- по </a:t>
            </a:r>
            <a:r>
              <a:rPr lang="ru-RU" dirty="0" smtClean="0"/>
              <a:t>возрастному составу </a:t>
            </a:r>
            <a:r>
              <a:rPr lang="ru-RU" dirty="0" smtClean="0"/>
              <a:t>;</a:t>
            </a:r>
          </a:p>
          <a:p>
            <a:pPr>
              <a:buNone/>
            </a:pPr>
            <a:r>
              <a:rPr lang="ru-RU" dirty="0" smtClean="0"/>
              <a:t>-</a:t>
            </a:r>
            <a:r>
              <a:rPr lang="ru-RU" dirty="0" smtClean="0"/>
              <a:t> по полу ;</a:t>
            </a:r>
          </a:p>
          <a:p>
            <a:pPr>
              <a:buNone/>
            </a:pPr>
            <a:r>
              <a:rPr lang="ru-RU" dirty="0" smtClean="0"/>
              <a:t>- по области интересов ;</a:t>
            </a:r>
          </a:p>
          <a:p>
            <a:pPr>
              <a:buNone/>
            </a:pPr>
            <a:r>
              <a:rPr lang="ru-RU" dirty="0" smtClean="0"/>
              <a:t>- по уровню умственного развития ;</a:t>
            </a:r>
          </a:p>
          <a:p>
            <a:pPr>
              <a:buNone/>
            </a:pPr>
            <a:r>
              <a:rPr lang="ru-RU" dirty="0" smtClean="0"/>
              <a:t>- по личностно-психологическим типам ;</a:t>
            </a:r>
          </a:p>
          <a:p>
            <a:pPr>
              <a:buNone/>
            </a:pPr>
            <a:r>
              <a:rPr lang="ru-RU" dirty="0" smtClean="0"/>
              <a:t>- по уровню здоровья .</a:t>
            </a:r>
          </a:p>
          <a:p>
            <a:pPr>
              <a:buFontTx/>
              <a:buChar char="-"/>
            </a:pP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500042"/>
            <a:ext cx="8401080" cy="5626121"/>
          </a:xfrm>
        </p:spPr>
        <p:txBody>
          <a:bodyPr>
            <a:normAutofit fontScale="77500" lnSpcReduction="20000"/>
          </a:bodyPr>
          <a:lstStyle/>
          <a:p>
            <a:pPr>
              <a:buNone/>
            </a:pPr>
            <a:r>
              <a:rPr lang="ru-RU" dirty="0" smtClean="0"/>
              <a:t>В любой системе обучения в той или иной мере присутствует дифференцированный подход и осуществляется более или менее разветвленная дифференциация. Поэтому сама технология дифференцированного обучения, как применение разнообразных методических средств, является включенной, проникающей технологией.</a:t>
            </a:r>
          </a:p>
          <a:p>
            <a:pPr>
              <a:buNone/>
            </a:pPr>
            <a:r>
              <a:rPr lang="ru-RU" dirty="0" smtClean="0"/>
              <a:t>Однако в ряде педагогических систем дифференциация учебного процесса является приоритетным качеством, главной отличительной особенностью, и такие системы могут быть названы «технологиями дифференцированного обучения».</a:t>
            </a:r>
          </a:p>
          <a:p>
            <a:pPr>
              <a:buNone/>
            </a:pPr>
            <a:r>
              <a:rPr lang="ru-RU" dirty="0" smtClean="0"/>
              <a:t>Классификационные параметры</a:t>
            </a:r>
          </a:p>
          <a:p>
            <a:pPr>
              <a:buNone/>
            </a:pPr>
            <a:r>
              <a:rPr lang="ru-RU" dirty="0" smtClean="0"/>
              <a:t>По уровню применения: все уровни.</a:t>
            </a:r>
          </a:p>
          <a:p>
            <a:pPr>
              <a:buNone/>
            </a:pPr>
            <a:r>
              <a:rPr lang="ru-RU" dirty="0" smtClean="0"/>
              <a:t>По философской основе: приспосабливающаяся.</a:t>
            </a:r>
          </a:p>
          <a:p>
            <a:pPr>
              <a:buNone/>
            </a:pPr>
            <a:r>
              <a:rPr lang="ru-RU" dirty="0" smtClean="0"/>
              <a:t>По основному фактору развития: </a:t>
            </a:r>
            <a:r>
              <a:rPr lang="ru-RU" dirty="0" err="1" smtClean="0"/>
              <a:t>социогенная</a:t>
            </a:r>
            <a:r>
              <a:rPr lang="ru-RU" dirty="0" smtClean="0"/>
              <a:t> с </a:t>
            </a:r>
            <a:r>
              <a:rPr lang="ru-RU" dirty="0" smtClean="0"/>
              <a:t>допущениями биогенного </a:t>
            </a:r>
            <a:r>
              <a:rPr lang="ru-RU" dirty="0" smtClean="0"/>
              <a:t>характера .</a:t>
            </a:r>
          </a:p>
          <a:p>
            <a:pPr>
              <a:buNone/>
            </a:pPr>
            <a:r>
              <a:rPr lang="ru-RU" dirty="0" smtClean="0"/>
              <a:t>По концепции усвоения: приспосабливающаяся.</a:t>
            </a:r>
          </a:p>
          <a:p>
            <a:pPr>
              <a:buNone/>
            </a:pPr>
            <a:r>
              <a:rPr lang="ru-RU" dirty="0" smtClean="0"/>
              <a:t>По ориентации на личностные структуры: информационная</a:t>
            </a:r>
            <a:r>
              <a:rPr lang="ru-RU" smtClean="0"/>
              <a:t>, </a:t>
            </a:r>
            <a:endParaRPr lang="ru-RU" dirty="0" smtClean="0"/>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fontScale="70000" lnSpcReduction="20000"/>
          </a:bodyPr>
          <a:lstStyle/>
          <a:p>
            <a:pPr>
              <a:buNone/>
            </a:pPr>
            <a:r>
              <a:rPr lang="ru-RU" dirty="0" smtClean="0"/>
              <a:t>По характеру содержания: обучающая, светская, технократическая, общеобразовательная, </a:t>
            </a:r>
            <a:r>
              <a:rPr lang="ru-RU" dirty="0" err="1" smtClean="0"/>
              <a:t>дидактоцентрическая</a:t>
            </a:r>
            <a:r>
              <a:rPr lang="ru-RU" dirty="0" smtClean="0"/>
              <a:t> с ограниченной ориентацией на личность, проникающая</a:t>
            </a:r>
            <a:r>
              <a:rPr lang="ru-RU" dirty="0" smtClean="0"/>
              <a:t>.</a:t>
            </a:r>
          </a:p>
          <a:p>
            <a:pPr>
              <a:buNone/>
            </a:pPr>
            <a:r>
              <a:rPr lang="ru-RU" dirty="0" smtClean="0"/>
              <a:t>По типу управления познавательной деятельностью: система малых групп - «репетитор».</a:t>
            </a:r>
          </a:p>
          <a:p>
            <a:pPr>
              <a:buNone/>
            </a:pPr>
            <a:r>
              <a:rPr lang="ru-RU" dirty="0" smtClean="0"/>
              <a:t>По организационным формам: все формы. По подходу к ребенку: все виды.</a:t>
            </a:r>
          </a:p>
          <a:p>
            <a:pPr>
              <a:buNone/>
            </a:pPr>
            <a:r>
              <a:rPr lang="ru-RU" dirty="0" smtClean="0"/>
              <a:t>По преобладающему методу: объяснительно-иллюстративная с элементами программирования.</a:t>
            </a:r>
          </a:p>
          <a:p>
            <a:pPr>
              <a:buNone/>
            </a:pPr>
            <a:r>
              <a:rPr lang="ru-RU" dirty="0" smtClean="0"/>
              <a:t>По категории обучаемых: массовая.</a:t>
            </a:r>
          </a:p>
          <a:p>
            <a:pPr>
              <a:buNone/>
            </a:pPr>
            <a:r>
              <a:rPr lang="ru-RU" dirty="0" smtClean="0"/>
              <a:t>Целевые ориентации</a:t>
            </a:r>
          </a:p>
          <a:p>
            <a:pPr>
              <a:buNone/>
            </a:pPr>
            <a:r>
              <a:rPr lang="ru-RU" dirty="0" smtClean="0"/>
              <a:t>• Обучение каждого на уровне его возможностей и способностей.</a:t>
            </a:r>
          </a:p>
          <a:p>
            <a:pPr>
              <a:buNone/>
            </a:pPr>
            <a:r>
              <a:rPr lang="ru-RU" dirty="0" smtClean="0"/>
              <a:t>• Приспособление обучения к особенностям различных групп учащихся.</a:t>
            </a:r>
          </a:p>
          <a:p>
            <a:pPr>
              <a:buNone/>
            </a:pPr>
            <a:r>
              <a:rPr lang="ru-RU" dirty="0" smtClean="0"/>
              <a:t>Особенности дифференциации по уровню</a:t>
            </a:r>
          </a:p>
          <a:p>
            <a:pPr>
              <a:buNone/>
            </a:pPr>
            <a:r>
              <a:rPr lang="ru-RU" dirty="0" smtClean="0"/>
              <a:t>Дифференциация по уровню умственного развития не получает в современной педагогике однозначной оценки; в ней имеются наряду с положительными и некоторые отрицательные аспекты.</a:t>
            </a: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142984"/>
            <a:ext cx="8229600" cy="4525963"/>
          </a:xfrm>
        </p:spPr>
        <p:txBody>
          <a:bodyPr>
            <a:normAutofit fontScale="92500"/>
          </a:bodyPr>
          <a:lstStyle/>
          <a:p>
            <a:pPr>
              <a:buNone/>
            </a:pPr>
            <a:r>
              <a:rPr lang="ru-RU" dirty="0" smtClean="0"/>
              <a:t>По организационному уровню гомогенных групп выделяют дифференциацию:</a:t>
            </a:r>
          </a:p>
          <a:p>
            <a:pPr>
              <a:buNone/>
            </a:pPr>
            <a:r>
              <a:rPr lang="ru-RU" dirty="0" smtClean="0"/>
              <a:t>- региональную - по типу школ ;</a:t>
            </a:r>
          </a:p>
          <a:p>
            <a:pPr>
              <a:buNone/>
            </a:pPr>
            <a:r>
              <a:rPr lang="ru-RU" dirty="0" smtClean="0"/>
              <a:t>- внутри школьную ;</a:t>
            </a:r>
          </a:p>
          <a:p>
            <a:pPr>
              <a:buNone/>
            </a:pPr>
            <a:r>
              <a:rPr lang="ru-RU" dirty="0" smtClean="0"/>
              <a:t>- в параллели ;</a:t>
            </a:r>
          </a:p>
          <a:p>
            <a:pPr>
              <a:buNone/>
            </a:pPr>
            <a:r>
              <a:rPr lang="ru-RU" dirty="0" smtClean="0"/>
              <a:t>- меж классную </a:t>
            </a:r>
            <a:r>
              <a:rPr lang="ru-RU" dirty="0" smtClean="0"/>
              <a:t>;</a:t>
            </a:r>
          </a:p>
          <a:p>
            <a:pPr>
              <a:buNone/>
            </a:pPr>
            <a:r>
              <a:rPr lang="ru-RU" dirty="0" smtClean="0"/>
              <a:t>- внутри классную, или внутри предметную . Внутри классную дифференциацию называют еще «внутренней», в отличие от</a:t>
            </a:r>
          </a:p>
          <a:p>
            <a:pPr>
              <a:buNone/>
            </a:pPr>
            <a:r>
              <a:rPr lang="ru-RU" dirty="0" smtClean="0"/>
              <a:t>- всех </a:t>
            </a:r>
            <a:r>
              <a:rPr lang="ru-RU" dirty="0" smtClean="0"/>
              <a:t>других видов «внешней» дифференциации</a:t>
            </a:r>
          </a:p>
          <a:p>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1066800"/>
          </a:xfrm>
        </p:spPr>
        <p:txBody>
          <a:bodyPr>
            <a:normAutofit fontScale="90000"/>
          </a:bodyPr>
          <a:lstStyle/>
          <a:p>
            <a:r>
              <a:rPr lang="ru-RU" dirty="0" smtClean="0"/>
              <a:t>Внутри классная дифференциация</a:t>
            </a:r>
            <a:endParaRPr lang="ru-RU" dirty="0"/>
          </a:p>
        </p:txBody>
      </p:sp>
      <p:sp>
        <p:nvSpPr>
          <p:cNvPr id="3" name="Содержимое 2"/>
          <p:cNvSpPr>
            <a:spLocks noGrp="1"/>
          </p:cNvSpPr>
          <p:nvPr>
            <p:ph idx="1"/>
          </p:nvPr>
        </p:nvSpPr>
        <p:spPr>
          <a:xfrm>
            <a:off x="428596" y="1500174"/>
            <a:ext cx="8372476" cy="4857760"/>
          </a:xfrm>
        </p:spPr>
        <p:txBody>
          <a:bodyPr>
            <a:normAutofit fontScale="32500" lnSpcReduction="20000"/>
          </a:bodyPr>
          <a:lstStyle/>
          <a:p>
            <a:pPr>
              <a:buNone/>
            </a:pPr>
            <a:r>
              <a:rPr lang="ru-RU" sz="4500" dirty="0" err="1" smtClean="0"/>
              <a:t>Гузик</a:t>
            </a:r>
            <a:r>
              <a:rPr lang="ru-RU" sz="4500" dirty="0" smtClean="0"/>
              <a:t> </a:t>
            </a:r>
            <a:r>
              <a:rPr lang="ru-RU" sz="4500" dirty="0" smtClean="0"/>
              <a:t>Николай Петрович - заслуженный учитель РФ, директор школы и учитель химии .</a:t>
            </a:r>
          </a:p>
          <a:p>
            <a:pPr>
              <a:buNone/>
            </a:pPr>
            <a:r>
              <a:rPr lang="ru-RU" sz="4500" dirty="0" smtClean="0"/>
              <a:t>Автор назвал свою систему «Комбинированной системой обучения», имеющей две отличительные стороны: внутри классную дифференциацию обучения по уровню и развивающий цикл уроков по теме.</a:t>
            </a:r>
          </a:p>
          <a:p>
            <a:pPr>
              <a:buNone/>
            </a:pPr>
            <a:r>
              <a:rPr lang="ru-RU" sz="4500" dirty="0" smtClean="0"/>
              <a:t>Уроки по каждой учебной теме составляют пять типов, которые следуют друг за другом: первый - уроки общего разбора темы ; второй -комбинированные семинарские занятия с углубляющейся проработкой учебного материала в процессе самостоятельной работы учащихся ; третий - уроки обобщения и систематизации знаний ; четвертый - уроки меж предметного обобщения материала ; пятый - уроки-практикумы.</a:t>
            </a:r>
          </a:p>
          <a:p>
            <a:pPr>
              <a:buNone/>
            </a:pPr>
            <a:r>
              <a:rPr lang="ru-RU" sz="4500" dirty="0" smtClean="0"/>
              <a:t>В силу неравномерности развития, различия личностных качеств и других причин в классе появляются и отличники, и хорошисты, и отстающие. Поэтому учитель организует уровневую дифференциацию работы этих учащихся на уроке, ни всех его этапах: при предъявлении нового материала, закреплении и повторении, при контроле ЗУН.</a:t>
            </a:r>
          </a:p>
          <a:p>
            <a:pPr>
              <a:buNone/>
            </a:pPr>
            <a:r>
              <a:rPr lang="ru-RU" sz="4500" dirty="0" smtClean="0"/>
              <a:t>Выделяется три типа дифференцированных программ: «А», «В», «С», разной степени сложности.</a:t>
            </a:r>
          </a:p>
          <a:p>
            <a:pPr>
              <a:buNone/>
            </a:pPr>
            <a:r>
              <a:rPr lang="ru-RU" sz="4500" dirty="0" smtClean="0"/>
              <a:t>Дифференцированные программы предусматривают два важнейших аспекта:</a:t>
            </a:r>
          </a:p>
          <a:p>
            <a:pPr>
              <a:buNone/>
            </a:pPr>
            <a:r>
              <a:rPr lang="ru-RU" sz="4500" dirty="0" smtClean="0"/>
              <a:t>а) обеспечение определенного уровня овладения знаниями, умениями и навыками ;</a:t>
            </a:r>
          </a:p>
          <a:p>
            <a:pPr>
              <a:buNone/>
            </a:pPr>
            <a:r>
              <a:rPr lang="ru-RU" sz="4500" dirty="0" smtClean="0"/>
              <a:t>б) обеспечение определенной степени самостоятельности детей в учении .</a:t>
            </a:r>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0</TotalTime>
  <Words>1428</Words>
  <PresentationFormat>Экран (4:3)</PresentationFormat>
  <Paragraphs>66</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Городская</vt:lpstr>
      <vt:lpstr>Технология уровневой дифференциации</vt:lpstr>
      <vt:lpstr>Слайд 2</vt:lpstr>
      <vt:lpstr>Слайд 3</vt:lpstr>
      <vt:lpstr>Слайд 4</vt:lpstr>
      <vt:lpstr>Слайд 5</vt:lpstr>
      <vt:lpstr>Слайд 6</vt:lpstr>
      <vt:lpstr>Слайд 7</vt:lpstr>
      <vt:lpstr>Слайд 8</vt:lpstr>
      <vt:lpstr>Внутри классная дифференциация</vt:lpstr>
      <vt:lpstr>Слайд 10</vt:lpstr>
      <vt:lpstr>Слайд 11</vt:lpstr>
      <vt:lpstr>Смешанная дифференциация</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Технология уровневой дифференциации</dc:title>
  <dc:creator>Админ</dc:creator>
  <cp:lastModifiedBy>Админ</cp:lastModifiedBy>
  <cp:revision>1</cp:revision>
  <dcterms:created xsi:type="dcterms:W3CDTF">2018-04-18T03:24:32Z</dcterms:created>
  <dcterms:modified xsi:type="dcterms:W3CDTF">2018-04-18T03:38:36Z</dcterms:modified>
</cp:coreProperties>
</file>