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654" r:id="rId1"/>
  </p:sldMasterIdLst>
  <p:notesMasterIdLst>
    <p:notesMasterId r:id="rId10"/>
  </p:notesMasterIdLst>
  <p:handoutMasterIdLst>
    <p:handoutMasterId r:id="rId11"/>
  </p:handoutMasterIdLst>
  <p:sldIdLst>
    <p:sldId id="3085" r:id="rId2"/>
    <p:sldId id="3068" r:id="rId3"/>
    <p:sldId id="3079" r:id="rId4"/>
    <p:sldId id="3080" r:id="rId5"/>
    <p:sldId id="3081" r:id="rId6"/>
    <p:sldId id="3082" r:id="rId7"/>
    <p:sldId id="3083" r:id="rId8"/>
    <p:sldId id="3084" r:id="rId9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43641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87354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3103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74679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718350" algn="l" defTabSz="687354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062053" algn="l" defTabSz="687354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405734" algn="l" defTabSz="687354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749377" algn="l" defTabSz="687354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86">
          <p15:clr>
            <a:srgbClr val="A4A3A4"/>
          </p15:clr>
        </p15:guide>
        <p15:guide id="2" pos="3255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  <a:srgbClr val="FFCC66"/>
    <a:srgbClr val="DCFCED"/>
    <a:srgbClr val="6BE390"/>
    <a:srgbClr val="FF9999"/>
    <a:srgbClr val="B8B8E6"/>
    <a:srgbClr val="3399FF"/>
    <a:srgbClr val="CBCBED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5461" autoAdjust="0"/>
  </p:normalViewPr>
  <p:slideViewPr>
    <p:cSldViewPr snapToGrid="0">
      <p:cViewPr varScale="1">
        <p:scale>
          <a:sx n="99" d="100"/>
          <a:sy n="99" d="100"/>
        </p:scale>
        <p:origin x="-660" y="-84"/>
      </p:cViewPr>
      <p:guideLst>
        <p:guide orient="horz" pos="2586"/>
        <p:guide orient="horz" pos="1620"/>
        <p:guide pos="3255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978" cy="4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1" tIns="45775" rIns="91551" bIns="45775" numCol="1" anchor="t" anchorCtr="0" compatLnSpc="1">
            <a:prstTxWarp prst="textNoShape">
              <a:avLst/>
            </a:prstTxWarp>
          </a:bodyPr>
          <a:lstStyle>
            <a:lvl1pPr algn="l" defTabSz="91494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98" y="0"/>
            <a:ext cx="2945456" cy="4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1" tIns="45775" rIns="91551" bIns="45775" numCol="1" anchor="t" anchorCtr="0" compatLnSpc="1">
            <a:prstTxWarp prst="textNoShape">
              <a:avLst/>
            </a:prstTxWarp>
          </a:bodyPr>
          <a:lstStyle>
            <a:lvl1pPr algn="r" defTabSz="91494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66CA21-5908-450E-8141-17BA77DBD136}" type="datetimeFigureOut">
              <a:rPr lang="ru-RU"/>
              <a:pPr>
                <a:defRPr/>
              </a:pPr>
              <a:t>10.06.2021</a:t>
            </a:fld>
            <a:endParaRPr lang="ru-RU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075"/>
            <a:ext cx="2946978" cy="4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1" tIns="45775" rIns="91551" bIns="45775" numCol="1" anchor="b" anchorCtr="0" compatLnSpc="1">
            <a:prstTxWarp prst="textNoShape">
              <a:avLst/>
            </a:prstTxWarp>
          </a:bodyPr>
          <a:lstStyle>
            <a:lvl1pPr algn="l" defTabSz="91494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98" y="9429075"/>
            <a:ext cx="2945456" cy="4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1" tIns="45775" rIns="91551" bIns="45775" numCol="1" anchor="b" anchorCtr="0" compatLnSpc="1">
            <a:prstTxWarp prst="textNoShape">
              <a:avLst/>
            </a:prstTxWarp>
          </a:bodyPr>
          <a:lstStyle>
            <a:lvl1pPr algn="r" defTabSz="914946" eaLnBrk="0" hangingPunct="0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904910-A67A-4AC0-A13F-0A46F94A5A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66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978" cy="4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1" tIns="45775" rIns="91551" bIns="45775" numCol="1" anchor="t" anchorCtr="0" compatLnSpc="1">
            <a:prstTxWarp prst="textNoShape">
              <a:avLst/>
            </a:prstTxWarp>
          </a:bodyPr>
          <a:lstStyle>
            <a:lvl1pPr algn="l" defTabSz="914946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98" y="0"/>
            <a:ext cx="2945456" cy="4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1" tIns="45775" rIns="91551" bIns="45775" numCol="1" anchor="t" anchorCtr="0" compatLnSpc="1">
            <a:prstTxWarp prst="textNoShape">
              <a:avLst/>
            </a:prstTxWarp>
          </a:bodyPr>
          <a:lstStyle>
            <a:lvl1pPr algn="r" defTabSz="914946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72" y="4715308"/>
            <a:ext cx="5439052" cy="446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1" tIns="45775" rIns="91551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075"/>
            <a:ext cx="2946978" cy="4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1" tIns="45775" rIns="91551" bIns="45775" numCol="1" anchor="b" anchorCtr="0" compatLnSpc="1">
            <a:prstTxWarp prst="textNoShape">
              <a:avLst/>
            </a:prstTxWarp>
          </a:bodyPr>
          <a:lstStyle>
            <a:lvl1pPr algn="l" defTabSz="914946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98" y="9429075"/>
            <a:ext cx="2945456" cy="4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1" tIns="45775" rIns="91551" bIns="45775" numCol="1" anchor="b" anchorCtr="0" compatLnSpc="1">
            <a:prstTxWarp prst="textNoShape">
              <a:avLst/>
            </a:prstTxWarp>
          </a:bodyPr>
          <a:lstStyle>
            <a:lvl1pPr algn="r" defTabSz="914946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79B35A-42FC-4B60-BFB7-232176A56E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281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364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8735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310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7467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18350" algn="l" defTabSz="6873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62053" algn="l" defTabSz="6873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5734" algn="l" defTabSz="6873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9377" algn="l" defTabSz="6873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9775"/>
            <a:ext cx="6564313" cy="36941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9775"/>
            <a:ext cx="6564313" cy="36941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9775"/>
            <a:ext cx="6564313" cy="36941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9775"/>
            <a:ext cx="6564313" cy="36941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9775"/>
            <a:ext cx="6564313" cy="36941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9775"/>
            <a:ext cx="6564313" cy="36941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9775"/>
            <a:ext cx="6564313" cy="36941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9775"/>
            <a:ext cx="6564313" cy="36941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8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4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2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6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0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4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F382-2816-4C22-97BF-2B3CF87F1DEB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E8AB-00F4-40FE-8C03-34D0E08615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354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216E-1460-40A2-B300-9E4B4282A208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DFCD0-9A22-4ADE-A26A-FB7000B0C5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4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1C45-3C4D-4B0B-86A0-DBC575AD2388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92B9-ACF6-4E48-B28B-CEC0BE618E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660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480C2-9512-415B-83DB-A36EAC5EC4CC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6F1A-31AD-461F-BB49-43163C47AD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413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4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81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122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163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03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2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285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326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135E-A540-4897-93F6-FB11AFB61E7F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1EEF-33CB-4BF7-A350-51A5716D86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656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336E-EB99-4598-A0A8-B48D1FFD80C8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0787-56BD-47A1-9D01-3B3605745D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135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58"/>
            <a:ext cx="4040188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4091" indent="0">
              <a:buNone/>
              <a:defRPr sz="1800" b="1"/>
            </a:lvl2pPr>
            <a:lvl3pPr marL="808170" indent="0">
              <a:buNone/>
              <a:defRPr sz="1600" b="1"/>
            </a:lvl3pPr>
            <a:lvl4pPr marL="1212259" indent="0">
              <a:buNone/>
              <a:defRPr sz="1500" b="1"/>
            </a:lvl4pPr>
            <a:lvl5pPr marL="1616327" indent="0">
              <a:buNone/>
              <a:defRPr sz="1500" b="1"/>
            </a:lvl5pPr>
            <a:lvl6pPr marL="2020398" indent="0">
              <a:buNone/>
              <a:defRPr sz="1500" b="1"/>
            </a:lvl6pPr>
            <a:lvl7pPr marL="2424521" indent="0">
              <a:buNone/>
              <a:defRPr sz="1500" b="1"/>
            </a:lvl7pPr>
            <a:lvl8pPr marL="2828581" indent="0">
              <a:buNone/>
              <a:defRPr sz="1500" b="1"/>
            </a:lvl8pPr>
            <a:lvl9pPr marL="3232651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1" y="1151358"/>
            <a:ext cx="4041775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4091" indent="0">
              <a:buNone/>
              <a:defRPr sz="1800" b="1"/>
            </a:lvl2pPr>
            <a:lvl3pPr marL="808170" indent="0">
              <a:buNone/>
              <a:defRPr sz="1600" b="1"/>
            </a:lvl3pPr>
            <a:lvl4pPr marL="1212259" indent="0">
              <a:buNone/>
              <a:defRPr sz="1500" b="1"/>
            </a:lvl4pPr>
            <a:lvl5pPr marL="1616327" indent="0">
              <a:buNone/>
              <a:defRPr sz="1500" b="1"/>
            </a:lvl5pPr>
            <a:lvl6pPr marL="2020398" indent="0">
              <a:buNone/>
              <a:defRPr sz="1500" b="1"/>
            </a:lvl6pPr>
            <a:lvl7pPr marL="2424521" indent="0">
              <a:buNone/>
              <a:defRPr sz="1500" b="1"/>
            </a:lvl7pPr>
            <a:lvl8pPr marL="2828581" indent="0">
              <a:buNone/>
              <a:defRPr sz="1500" b="1"/>
            </a:lvl8pPr>
            <a:lvl9pPr marL="3232651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121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A7F6-1B8A-4581-9351-6953C022067D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DE2F8-9219-4D39-9F6A-B7E78C3734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42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03440-2A9A-4CD5-8121-AC38AD71C607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5727-85AB-441F-9D35-4D7DA7F1AE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582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7BCA-3924-4A70-8C02-13310E52805D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5117-CB96-4286-9F2B-9CCDA7988D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64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96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95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404091" indent="0">
              <a:buNone/>
              <a:defRPr sz="1100"/>
            </a:lvl2pPr>
            <a:lvl3pPr marL="808170" indent="0">
              <a:buNone/>
              <a:defRPr sz="900"/>
            </a:lvl3pPr>
            <a:lvl4pPr marL="1212259" indent="0">
              <a:buNone/>
              <a:defRPr sz="800"/>
            </a:lvl4pPr>
            <a:lvl5pPr marL="1616327" indent="0">
              <a:buNone/>
              <a:defRPr sz="800"/>
            </a:lvl5pPr>
            <a:lvl6pPr marL="2020398" indent="0">
              <a:buNone/>
              <a:defRPr sz="800"/>
            </a:lvl6pPr>
            <a:lvl7pPr marL="2424521" indent="0">
              <a:buNone/>
              <a:defRPr sz="800"/>
            </a:lvl7pPr>
            <a:lvl8pPr marL="2828581" indent="0">
              <a:buNone/>
              <a:defRPr sz="800"/>
            </a:lvl8pPr>
            <a:lvl9pPr marL="323265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A5299-2F9C-4315-A2CF-DF2395D68305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8551-5632-4DE6-8E5B-196B8C8D4D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211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1" y="3600560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1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4091" indent="0">
              <a:buNone/>
              <a:defRPr sz="2500"/>
            </a:lvl2pPr>
            <a:lvl3pPr marL="808170" indent="0">
              <a:buNone/>
              <a:defRPr sz="2200"/>
            </a:lvl3pPr>
            <a:lvl4pPr marL="1212259" indent="0">
              <a:buNone/>
              <a:defRPr sz="1800"/>
            </a:lvl4pPr>
            <a:lvl5pPr marL="1616327" indent="0">
              <a:buNone/>
              <a:defRPr sz="1800"/>
            </a:lvl5pPr>
            <a:lvl6pPr marL="2020398" indent="0">
              <a:buNone/>
              <a:defRPr sz="1800"/>
            </a:lvl6pPr>
            <a:lvl7pPr marL="2424521" indent="0">
              <a:buNone/>
              <a:defRPr sz="1800"/>
            </a:lvl7pPr>
            <a:lvl8pPr marL="2828581" indent="0">
              <a:buNone/>
              <a:defRPr sz="1800"/>
            </a:lvl8pPr>
            <a:lvl9pPr marL="3232651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1" y="4025505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404091" indent="0">
              <a:buNone/>
              <a:defRPr sz="1100"/>
            </a:lvl2pPr>
            <a:lvl3pPr marL="808170" indent="0">
              <a:buNone/>
              <a:defRPr sz="900"/>
            </a:lvl3pPr>
            <a:lvl4pPr marL="1212259" indent="0">
              <a:buNone/>
              <a:defRPr sz="800"/>
            </a:lvl4pPr>
            <a:lvl5pPr marL="1616327" indent="0">
              <a:buNone/>
              <a:defRPr sz="800"/>
            </a:lvl5pPr>
            <a:lvl6pPr marL="2020398" indent="0">
              <a:buNone/>
              <a:defRPr sz="800"/>
            </a:lvl6pPr>
            <a:lvl7pPr marL="2424521" indent="0">
              <a:buNone/>
              <a:defRPr sz="800"/>
            </a:lvl7pPr>
            <a:lvl8pPr marL="2828581" indent="0">
              <a:buNone/>
              <a:defRPr sz="800"/>
            </a:lvl8pPr>
            <a:lvl9pPr marL="323265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F06EC-1DA5-4216-AB5B-8E5E9C93F025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43E1-D69B-48CB-A389-65E9E46473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6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814" tIns="40407" rIns="80814" bIns="404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69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814" tIns="40407" rIns="80814" bIns="40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050"/>
          </a:xfrm>
          <a:prstGeom prst="rect">
            <a:avLst/>
          </a:prstGeom>
        </p:spPr>
        <p:txBody>
          <a:bodyPr vert="horz" wrap="square" lIns="80814" tIns="40407" rIns="80814" bIns="4040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642699B-2033-4E56-BE8D-46790E30F425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4" y="4767265"/>
            <a:ext cx="2895600" cy="273050"/>
          </a:xfrm>
          <a:prstGeom prst="rect">
            <a:avLst/>
          </a:prstGeom>
        </p:spPr>
        <p:txBody>
          <a:bodyPr vert="horz" wrap="square" lIns="80814" tIns="40407" rIns="80814" bIns="4040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050"/>
          </a:xfrm>
          <a:prstGeom prst="rect">
            <a:avLst/>
          </a:prstGeom>
        </p:spPr>
        <p:txBody>
          <a:bodyPr vert="horz" wrap="square" lIns="80814" tIns="40407" rIns="80814" bIns="4040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880AA8-A82D-4485-BE86-05C2771906B4}" type="slidenum">
              <a:rPr lang="ru-RU" altLang="ru-RU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7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55" r:id="rId1"/>
    <p:sldLayoutId id="2147485656" r:id="rId2"/>
    <p:sldLayoutId id="2147485657" r:id="rId3"/>
    <p:sldLayoutId id="2147485658" r:id="rId4"/>
    <p:sldLayoutId id="2147485659" r:id="rId5"/>
    <p:sldLayoutId id="2147485660" r:id="rId6"/>
    <p:sldLayoutId id="2147485661" r:id="rId7"/>
    <p:sldLayoutId id="2147485662" r:id="rId8"/>
    <p:sldLayoutId id="2147485663" r:id="rId9"/>
    <p:sldLayoutId id="2147485664" r:id="rId10"/>
    <p:sldLayoutId id="2147485665" r:id="rId11"/>
  </p:sldLayoutIdLst>
  <p:txStyles>
    <p:titleStyle>
      <a:lvl1pPr algn="ctr" defTabSz="806226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622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622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622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622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348734" algn="ctr" defTabSz="807671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697461" algn="ctr" defTabSz="807671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046212" algn="ctr" defTabSz="807671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394950" algn="ctr" defTabSz="807671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1746" indent="-301746" algn="l" defTabSz="806226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55339" indent="-251466" algn="l" defTabSz="806226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959" indent="-199595" algn="l" defTabSz="806226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12854" indent="-199595" algn="l" defTabSz="806226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749" indent="-199595" algn="l" defTabSz="806226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22459" indent="-202037" algn="l" defTabSz="80817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6526" indent="-202037" algn="l" defTabSz="80817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0642" indent="-202037" algn="l" defTabSz="80817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34698" indent="-202037" algn="l" defTabSz="80817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091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170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259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327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0398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4521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8581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2651" algn="l" defTabSz="80817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-151" y="7195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3"/>
          <p:cNvSpPr>
            <a:spLocks noChangeArrowheads="1"/>
          </p:cNvSpPr>
          <p:nvPr/>
        </p:nvSpPr>
        <p:spPr bwMode="auto">
          <a:xfrm>
            <a:off x="908262" y="0"/>
            <a:ext cx="7296789" cy="72072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020" tIns="40509" rIns="81020" bIns="40509" anchor="ctr"/>
          <a:lstStyle>
            <a:lvl1pPr defTabSz="11525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525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525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безопасного поведения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-6394" y="512514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18547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9118980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 rot="10800000">
            <a:off x="2946429" y="2906144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69899" tIns="34961" rIns="69899" bIns="34961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sz="9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23" y="0"/>
            <a:ext cx="494097" cy="6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10465" y="4610887"/>
            <a:ext cx="855792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Главное управление МЧС России по Республике Бурятия</a:t>
            </a:r>
          </a:p>
        </p:txBody>
      </p:sp>
      <p:pic>
        <p:nvPicPr>
          <p:cNvPr id="6146" name="Picture 2" descr="D:\Слайды в Дню защиты детей\happy-children-jumping-on-summer-meadow_74855-58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1112" y="1656966"/>
            <a:ext cx="6215480" cy="299481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55928" y="753827"/>
            <a:ext cx="8219879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100" dirty="0">
                <a:ln w="18000">
                  <a:noFill/>
                  <a:prstDash val="solid"/>
                </a:ln>
                <a:solidFill>
                  <a:srgbClr val="002060">
                    <a:alpha val="84000"/>
                  </a:srgb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Мои безопасные каникулы!</a:t>
            </a:r>
            <a:endParaRPr lang="ru-RU" sz="4400" b="1" cap="none" spc="100" dirty="0">
              <a:ln w="18000">
                <a:noFill/>
                <a:prstDash val="solid"/>
              </a:ln>
              <a:solidFill>
                <a:srgbClr val="002060">
                  <a:alpha val="84000"/>
                </a:srgb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2">
                    <a:lumMod val="40000"/>
                    <a:lumOff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955204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-151" y="7195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3"/>
          <p:cNvSpPr>
            <a:spLocks noChangeArrowheads="1"/>
          </p:cNvSpPr>
          <p:nvPr/>
        </p:nvSpPr>
        <p:spPr bwMode="auto">
          <a:xfrm>
            <a:off x="908262" y="0"/>
            <a:ext cx="7296789" cy="72072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020" tIns="40509" rIns="81020" bIns="40509" anchor="ctr"/>
          <a:lstStyle>
            <a:lvl1pPr defTabSz="11525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525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525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безопасного поведения на воде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-6394" y="512514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18547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9118980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 rot="10800000">
            <a:off x="2946429" y="2906144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69899" tIns="34961" rIns="69899" bIns="34961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sz="9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23" y="0"/>
            <a:ext cx="494097" cy="6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65697" y="896183"/>
            <a:ext cx="85579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Обязательно научись плавать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Никогда без надобности не ходи к воде один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Никогда не купайся в незнакомом месте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Не ныряй, если не знаешь глубины и рельефа дна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Не заплывай за ограждения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Не подплывай близко к идущим по воде катерам, лодкам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Во время игр в воде будь осторожен и внимателен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Не зови без надобности на помощь криками «Тону!»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Не купайся до «посинения», не допускай переохлаждения организма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Умей пользоваться простейшими спасательными средствами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Tx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Умей оказывать помощь терпящим бедствие на воде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D:\Слайды в Дню защиты детей\kids-playing-on-beach-illustration_96037-4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0109" y="1207456"/>
            <a:ext cx="3558195" cy="213150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39552045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-151" y="7195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3"/>
          <p:cNvSpPr>
            <a:spLocks noChangeArrowheads="1"/>
          </p:cNvSpPr>
          <p:nvPr/>
        </p:nvSpPr>
        <p:spPr bwMode="auto">
          <a:xfrm>
            <a:off x="908262" y="0"/>
            <a:ext cx="7296789" cy="72072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020" tIns="40509" rIns="81020" bIns="40509" anchor="ctr"/>
          <a:lstStyle>
            <a:lvl1pPr defTabSz="11525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525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525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дорожного движения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-6394" y="512514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18547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9118980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 rot="10800000">
            <a:off x="2946429" y="2906144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69899" tIns="34961" rIns="69899" bIns="34961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sz="9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23" y="0"/>
            <a:ext cx="494097" cy="6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41150" y="926867"/>
            <a:ext cx="85579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Проходи по тротуару только с правой стороны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Если нет тротуара, иди по левому краю дороги, навстречу движению транспорта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Дорогу переходи в том месте, где указана пешеходная дорожка или установлен светофор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Дорогу переходи на зелёный свет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Когда переходишь дорогу, смотри сначала налево, потом направо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Когда переходишь дорогу, не беги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Пересекать улицу надо прямо, а не наискось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Не переходи дорогу перед близко идущим транспортом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На проезжей части игры строго запрещены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Не выезжай на проезжую часть на велосипеде, мопеде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За городом нужно идти по обочине, навстречу транспортному потоку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Нельзя обходить стоящий автобус – это опасно. Подожди пока автобус объедет от остановки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User\AppData\Local\Temp\Tmp_view\347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2720" y="1955790"/>
            <a:ext cx="2622162" cy="2589933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39552045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-151" y="7195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3"/>
          <p:cNvSpPr>
            <a:spLocks noChangeArrowheads="1"/>
          </p:cNvSpPr>
          <p:nvPr/>
        </p:nvSpPr>
        <p:spPr bwMode="auto">
          <a:xfrm>
            <a:off x="908262" y="0"/>
            <a:ext cx="7296789" cy="72072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020" tIns="40509" rIns="81020" bIns="40509" anchor="ctr"/>
          <a:lstStyle>
            <a:lvl1pPr defTabSz="11525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525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525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поведения в общественных местах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-6394" y="512514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18547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9118980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 rot="10800000">
            <a:off x="2946429" y="2906144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69899" tIns="34961" rIns="69899" bIns="34961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sz="9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23" y="0"/>
            <a:ext cx="494097" cy="6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41150" y="847087"/>
            <a:ext cx="85579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Нельзя сорить на улице: грызть семечки, бросать бумажки, конфетные обёртки, огрызки от яблок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Надо прикрывать рот при зевании, кашле, чихании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Нельзя протискиваться через толпу, распихивая всех и толкаясь локтями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Если случайно кого-то задел, наступил на ногу, надо извиниться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Надо беречь общественное имущество, зеленые насаждения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Во время посещения общественного места не надо шуметь, </a:t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 бегать, затевать игры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При входе в общественное место и выходе  не надо спешить, </a:t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 толкаться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Уступайте место пожилым людям, беременным женщинам, </a:t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 матерям с маленькими детьми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Будьте вежливы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D:\Слайды в Дню защиты детей\kids-wathcing-3d-movie_7243-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4069" y="2515326"/>
            <a:ext cx="3275895" cy="229208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39552045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-151" y="7195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3"/>
          <p:cNvSpPr>
            <a:spLocks noChangeArrowheads="1"/>
          </p:cNvSpPr>
          <p:nvPr/>
        </p:nvSpPr>
        <p:spPr bwMode="auto">
          <a:xfrm>
            <a:off x="908262" y="0"/>
            <a:ext cx="7296789" cy="72072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020" tIns="40509" rIns="81020" bIns="40509" anchor="ctr"/>
          <a:lstStyle>
            <a:lvl1pPr defTabSz="11525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525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525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личной безопасности на улице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-6394" y="512514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18547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9118980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 rot="10800000">
            <a:off x="2946429" y="2906144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69899" tIns="34961" rIns="69899" bIns="34961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sz="9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23" y="0"/>
            <a:ext cx="494097" cy="6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53424" y="896183"/>
            <a:ext cx="8557926" cy="4536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Если на улице кто-то идёт и бежит за тобой, а до дома далеко, беги в ближайшее людное место: </a:t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 к магазину, автобусной остановке и другие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Если незнакомые взрослые пытаются увести тебя силой, сопротивляйся, кричи, зови на помощь:    </a:t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 «Помогите, меня уводит незнакомый человек!»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Не соглашайся ни на какие предложения незнакомых взрослых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Никуда не ходи с незнакомыми и не садись с ними в машину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Никогда не хвастайся тем, что у твоих взрослых много денег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Не приглашай домой незнакомых ребят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Не играй с наступлением темноты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Избегайте прогулок в одиночестве в малолюдных местах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D:\Слайды в Дню защиты детей\a-man-in-a-mask-kidnaps-a-little-boy-flat-character-illustration_124715-9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8544" y="2602542"/>
            <a:ext cx="3183843" cy="212086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39552045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-151" y="7195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3"/>
          <p:cNvSpPr>
            <a:spLocks noChangeArrowheads="1"/>
          </p:cNvSpPr>
          <p:nvPr/>
        </p:nvSpPr>
        <p:spPr bwMode="auto">
          <a:xfrm>
            <a:off x="908262" y="0"/>
            <a:ext cx="7296789" cy="72072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020" tIns="40509" rIns="81020" bIns="40509" anchor="ctr"/>
          <a:lstStyle>
            <a:lvl1pPr defTabSz="11525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525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525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поведения в лесу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-6394" y="512514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18547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9118980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 rot="10800000">
            <a:off x="2946429" y="2906144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69899" tIns="34961" rIns="69899" bIns="34961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sz="9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23" y="0"/>
            <a:ext cx="494097" cy="6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53424" y="896183"/>
            <a:ext cx="855792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Перед выходом в лес предупредите родных, куда идете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Возьмите с собой мобильный телефон, чтобы можно было связаться с родителями при </a:t>
            </a:r>
            <a:br>
              <a:rPr lang="ru-RU" sz="1400" dirty="0"/>
            </a:br>
            <a:r>
              <a:rPr lang="ru-RU" sz="1400" dirty="0"/>
              <a:t>  возникновении опасной ситуации. Если же мобильная связь в лесу отсутствует, существует номер</a:t>
            </a:r>
            <a:br>
              <a:rPr lang="ru-RU" sz="1400" dirty="0"/>
            </a:br>
            <a:r>
              <a:rPr lang="ru-RU" sz="1400" dirty="0"/>
              <a:t>  экстренного вызова – 112, который поможет вызвать спасателей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Одевайтесь ярко - предпочтительнее рыжие, красные, желтые, белые куртки, хорошо наклеить   </a:t>
            </a:r>
            <a:br>
              <a:rPr lang="ru-RU" sz="1400" dirty="0"/>
            </a:br>
            <a:r>
              <a:rPr lang="ru-RU" sz="1400" dirty="0"/>
              <a:t>  светоотражающие полоски или рисунки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Старайтесь не уходить далеко от знакомого маршрута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Закончить поход и покинуть лес необходимо до заката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Нельзя забывать и о том, что поход в лес - это сильные </a:t>
            </a:r>
            <a:br>
              <a:rPr lang="ru-RU" sz="1400" dirty="0"/>
            </a:br>
            <a:r>
              <a:rPr lang="ru-RU" sz="1400" dirty="0"/>
              <a:t>  физические нагрузки, которые непривычны для городских жителей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Имейте при себе хотя бы минимальный запас воды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Обязательно забирайте весь образовавшийся мусор с собой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D:\Слайды в Дню защиты детей\children-camping-out-in-the-woods_1308-3055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8567" y="2811695"/>
            <a:ext cx="2969051" cy="183394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39552045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-151" y="7195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3"/>
          <p:cNvSpPr>
            <a:spLocks noChangeArrowheads="1"/>
          </p:cNvSpPr>
          <p:nvPr/>
        </p:nvSpPr>
        <p:spPr bwMode="auto">
          <a:xfrm>
            <a:off x="908262" y="0"/>
            <a:ext cx="7296789" cy="72072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020" tIns="40509" rIns="81020" bIns="40509" anchor="ctr"/>
          <a:lstStyle>
            <a:lvl1pPr defTabSz="11525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525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525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поведения на железной дороге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-6394" y="512514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18547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9118980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 rot="10800000">
            <a:off x="2946429" y="2906144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69899" tIns="34961" rIns="69899" bIns="34961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sz="9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23" y="0"/>
            <a:ext cx="494097" cy="6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65698" y="902320"/>
            <a:ext cx="85579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Переходить через пути нужно только по мосту или специальным настилам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Не подлезайте под вагоны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Не заскакивайте в вагон отходящего поезда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Не выходите из вагона до полной остановки поезда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Не играйте на платформах и путях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Не высовывайтесь из окон на ходу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Выходите из вагона только со стороны посадочной платформы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Не ходите на путях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На вокзале дети могут находиться только под наблюдением взрослых, </a:t>
            </a:r>
            <a:br>
              <a:rPr lang="ru-RU" sz="13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 маленьких детей нужно держать за руку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Не переходите пути перед близко идущим поездом. Поезд не может остановиться сразу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</a:rPr>
              <a:t> Не переходите пути, не убедившись в отсутствии поезда противоположного направления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D:\Слайды в Дню защиты детей\railway-station-vector-illustration_1284-216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879" y="1278579"/>
            <a:ext cx="3490686" cy="209106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39552045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-151" y="7195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13"/>
          <p:cNvSpPr>
            <a:spLocks noChangeArrowheads="1"/>
          </p:cNvSpPr>
          <p:nvPr/>
        </p:nvSpPr>
        <p:spPr bwMode="auto">
          <a:xfrm>
            <a:off x="908262" y="0"/>
            <a:ext cx="7309064" cy="72072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1020" tIns="40509" rIns="81020" bIns="40509" anchor="ctr"/>
          <a:lstStyle>
            <a:lvl1pPr defTabSz="11525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525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525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525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52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безопасного поведения с электроприборами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-6394" y="512514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18547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9118980" y="720752"/>
            <a:ext cx="0" cy="442277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9947" tIns="34976" rIns="69947" bIns="34976"/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 rot="10800000">
            <a:off x="2946429" y="2906144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69899" tIns="34961" rIns="69899" bIns="34961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sz="9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23" y="0"/>
            <a:ext cx="494097" cy="66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1835" y="1049607"/>
            <a:ext cx="855792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Выключая электроприбор, не вытаскивай вилку из розетки за шнур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Не касайся мокрыми руками электроприборов, которые находятся под напряжением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Не пользуйся неисправными электроприборами, розетками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Не оставляй включенными без присмотра электроприборы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Не защемляйте электропровода дверью (оконной форточкой),</a:t>
            </a:r>
            <a:br>
              <a:rPr lang="ru-RU" sz="1400" dirty="0"/>
            </a:br>
            <a:r>
              <a:rPr lang="ru-RU" sz="1400" dirty="0"/>
              <a:t>  не кладите их на водопроводные трубы, батареи отопления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Не сворачивайте удлинитель, включенный в розетку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!"/>
            </a:pPr>
            <a:r>
              <a:rPr lang="ru-RU" sz="1400" dirty="0"/>
              <a:t> Не перекручивайте провода и не завязывайте их в узел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D:\Слайды в Дню защиты детей\vector-illustration-of-kids-electric-shock_29937-14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9230" y="1974431"/>
            <a:ext cx="3048830" cy="286375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839552045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85960</TotalTime>
  <Words>490</Words>
  <Application>Microsoft Office PowerPoint</Application>
  <PresentationFormat>Экран (16:9)</PresentationFormat>
  <Paragraphs>80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МЧС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16235</dc:creator>
  <cp:lastModifiedBy>3</cp:lastModifiedBy>
  <cp:revision>7793</cp:revision>
  <cp:lastPrinted>2021-04-01T06:16:33Z</cp:lastPrinted>
  <dcterms:created xsi:type="dcterms:W3CDTF">2008-11-27T11:41:39Z</dcterms:created>
  <dcterms:modified xsi:type="dcterms:W3CDTF">2021-06-10T05:11:43Z</dcterms:modified>
</cp:coreProperties>
</file>