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91" r:id="rId3"/>
    <p:sldId id="275" r:id="rId4"/>
    <p:sldId id="280" r:id="rId5"/>
    <p:sldId id="294" r:id="rId6"/>
    <p:sldId id="285" r:id="rId7"/>
    <p:sldId id="268" r:id="rId8"/>
    <p:sldId id="286" r:id="rId9"/>
    <p:sldId id="273" r:id="rId10"/>
    <p:sldId id="270" r:id="rId11"/>
    <p:sldId id="274" r:id="rId12"/>
    <p:sldId id="271" r:id="rId13"/>
    <p:sldId id="287" r:id="rId14"/>
    <p:sldId id="282" r:id="rId15"/>
    <p:sldId id="292" r:id="rId16"/>
    <p:sldId id="293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Кошелева" initials="ЛК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00"/>
    <a:srgbClr val="0DA9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9" autoAdjust="0"/>
    <p:restoredTop sz="89660" autoAdjust="0"/>
  </p:normalViewPr>
  <p:slideViewPr>
    <p:cSldViewPr>
      <p:cViewPr>
        <p:scale>
          <a:sx n="59" d="100"/>
          <a:sy n="59" d="100"/>
        </p:scale>
        <p:origin x="-70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4D90-D08C-4C3A-8D14-757E84E27143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495B-ECAA-4553-8624-644DED23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4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8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8B-4FF7-4641-AA3F-5ED410CD1875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7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  <a:t>Безопасный Интернет</a:t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</a:b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352928" cy="11967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Материалы к уроку безопасного интернета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(1-4 </a:t>
            </a:r>
            <a:r>
              <a:rPr lang="ru-RU" sz="2400" dirty="0">
                <a:latin typeface="Comic Sans MS" panose="030F0702030302020204" pitchFamily="66" charset="0"/>
              </a:rPr>
              <a:t>Класс)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Comic Sans MS" panose="030F0702030302020204" pitchFamily="66" charset="0"/>
              </a:rPr>
              <a:t>v. 0.99</a:t>
            </a:r>
            <a:endParaRPr lang="ru-RU" sz="8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4480" y="5957664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latin typeface="Calibri" panose="020F0502020204030204" pitchFamily="34" charset="0"/>
            </a:endParaRPr>
          </a:p>
          <a:p>
            <a:pPr algn="r"/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© 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8285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1527" y="410607"/>
            <a:ext cx="4283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сеть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95536" y="3573995"/>
            <a:ext cx="3201320" cy="163138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endParaRPr lang="ru-RU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200" b="1" dirty="0" smtClean="0">
                <a:latin typeface="Comic Sans MS" panose="030F0702030302020204" pitchFamily="66" charset="0"/>
              </a:rPr>
              <a:t> </a:t>
            </a:r>
            <a:r>
              <a:rPr lang="ru-RU" sz="1200" b="1" dirty="0">
                <a:latin typeface="Comic Sans MS" panose="030F0702030302020204" pitchFamily="66" charset="0"/>
              </a:rPr>
              <a:t>Избегай общения с незнакомцами в Сети. Они могут навредить тебе так же, как и на улице.  </a:t>
            </a:r>
          </a:p>
          <a:p>
            <a:pPr algn="ctr"/>
            <a:endParaRPr lang="ru-RU" sz="1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34" y="601920"/>
            <a:ext cx="3103022" cy="2972075"/>
          </a:xfrm>
          <a:prstGeom prst="rect">
            <a:avLst/>
          </a:prstGeom>
        </p:spPr>
      </p:pic>
      <p:pic>
        <p:nvPicPr>
          <p:cNvPr id="1026" name="Picture 2" descr="C:\Users\nadezhda.kosheleva.LIGAINTERNET\Downloads\ЗЕМЛ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350" y="2279483"/>
            <a:ext cx="2525004" cy="2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65648">
            <a:off x="4826253" y="1526190"/>
            <a:ext cx="873492" cy="10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dezhda.kosheleva.LIGAINTERNET\Downloads\1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1231">
            <a:off x="5699646" y="1419985"/>
            <a:ext cx="586131" cy="10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dezhda.kosheleva.LIGAINTERNET\Downloads\1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2703">
            <a:off x="6236493" y="1204124"/>
            <a:ext cx="795954" cy="1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24799">
            <a:off x="4264376" y="2067094"/>
            <a:ext cx="739782" cy="12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dezhda.kosheleva.LIGAINTERNET\Downloads\1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424237" y="3068306"/>
            <a:ext cx="700489" cy="10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adezhda.kosheleva.LIGAINTERNET\Downloads\2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85250">
            <a:off x="5293081" y="4574378"/>
            <a:ext cx="953667" cy="11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adezhda.kosheleva.LIGAINTERNET\Downloads\16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81382">
            <a:off x="6923272" y="1600165"/>
            <a:ext cx="1002019" cy="12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adezhda.kosheleva.LIGAINTERNET\Downloads\17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45849">
            <a:off x="7324094" y="3997081"/>
            <a:ext cx="560644" cy="10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adezhda.kosheleva.LIGAINTERNET\Downloads\18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93014">
            <a:off x="6089418" y="4503947"/>
            <a:ext cx="1090105" cy="12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adezhda.kosheleva.LIGAINTERNET\Downloads\19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38300">
            <a:off x="7240591" y="2410519"/>
            <a:ext cx="823592" cy="10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86559">
            <a:off x="7500514" y="3581698"/>
            <a:ext cx="603595" cy="11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adezhda.kosheleva.LIGAINTERNET\Downloads\21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26584">
            <a:off x="3925348" y="3456673"/>
            <a:ext cx="720864" cy="13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adezhda.kosheleva.LIGAINTERNET\Downloads\22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35339">
            <a:off x="3959583" y="2636858"/>
            <a:ext cx="802048" cy="13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adezhda.kosheleva.LIGAINTERNET\Downloads\25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88774">
            <a:off x="6918566" y="4337619"/>
            <a:ext cx="605892" cy="11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adezhda.kosheleva.LIGAINTERNET\Downloads\26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0011">
            <a:off x="4408085" y="4005000"/>
            <a:ext cx="1194586" cy="13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36" y="1426063"/>
            <a:ext cx="1098868" cy="11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957836"/>
            <a:ext cx="2257388" cy="1930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6242" y="5428599"/>
            <a:ext cx="915206" cy="1268302"/>
          </a:xfrm>
          <a:prstGeom prst="rect">
            <a:avLst/>
          </a:prstGeom>
        </p:spPr>
      </p:pic>
      <p:pic>
        <p:nvPicPr>
          <p:cNvPr id="31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32" y="1118450"/>
            <a:ext cx="2040311" cy="21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26" y="1837092"/>
            <a:ext cx="772454" cy="14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387272" y="3573995"/>
            <a:ext cx="3209584" cy="168247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endParaRPr lang="ru-RU" sz="1200" dirty="0" smtClean="0">
              <a:latin typeface="Comic Sans MS" panose="030F0702030302020204" pitchFamily="66" charset="0"/>
            </a:endParaRPr>
          </a:p>
          <a:p>
            <a:pPr algn="ctr"/>
            <a:endParaRPr lang="ru-RU" sz="1200" dirty="0" smtClean="0"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8814" y="4193428"/>
            <a:ext cx="2220099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В чем опасность общения с незнакомцем на улице?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9288" y="4076688"/>
            <a:ext cx="2220099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Незнакомец в интернете и незнакомец на улице одинаково опасны! 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3451" y="3947469"/>
            <a:ext cx="2220099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ПОМНИ:</a:t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r>
              <a:rPr lang="ru-RU" sz="1200" b="1" dirty="0" smtClean="0">
                <a:latin typeface="Comic Sans MS" panose="030F0702030302020204" pitchFamily="66" charset="0"/>
              </a:rPr>
              <a:t>Всё, </a:t>
            </a:r>
            <a:r>
              <a:rPr lang="ru-RU" sz="1200" b="1" dirty="0">
                <a:latin typeface="Comic Sans MS" panose="030F0702030302020204" pitchFamily="66" charset="0"/>
              </a:rPr>
              <a:t>что ты отправляешь в </a:t>
            </a:r>
            <a:r>
              <a:rPr lang="ru-RU" sz="1200" b="1" dirty="0" smtClean="0">
                <a:latin typeface="Comic Sans MS" panose="030F0702030302020204" pitchFamily="66" charset="0"/>
              </a:rPr>
              <a:t>интернет, </a:t>
            </a:r>
            <a:r>
              <a:rPr lang="ru-RU" sz="1200" b="1" dirty="0">
                <a:latin typeface="Comic Sans MS" panose="030F0702030302020204" pitchFamily="66" charset="0"/>
              </a:rPr>
              <a:t>может видеть </a:t>
            </a:r>
            <a:r>
              <a:rPr lang="ru-RU" sz="1200" b="1" dirty="0" smtClean="0">
                <a:latin typeface="Comic Sans MS" panose="030F0702030302020204" pitchFamily="66" charset="0"/>
              </a:rPr>
              <a:t>ВЕСЬ МИР, </a:t>
            </a:r>
            <a:r>
              <a:rPr lang="ru-RU" sz="1200" b="1" dirty="0">
                <a:latin typeface="Comic Sans MS" panose="030F0702030302020204" pitchFamily="66" charset="0"/>
              </a:rPr>
              <a:t>а не только твои близкие </a:t>
            </a:r>
            <a:r>
              <a:rPr lang="ru-RU" sz="1200" b="1" dirty="0" smtClean="0">
                <a:latin typeface="Comic Sans MS" panose="030F0702030302020204" pitchFamily="66" charset="0"/>
              </a:rPr>
              <a:t>и друзья. 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0784" y="3924240"/>
            <a:ext cx="2117106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Посоветуйся </a:t>
            </a:r>
            <a:r>
              <a:rPr lang="ru-RU" sz="1200" b="1" dirty="0" smtClean="0">
                <a:latin typeface="Comic Sans MS" panose="030F0702030302020204" pitchFamily="66" charset="0"/>
              </a:rPr>
              <a:t/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r>
              <a:rPr lang="ru-RU" sz="1200" b="1" dirty="0" smtClean="0">
                <a:latin typeface="Comic Sans MS" panose="030F0702030302020204" pitchFamily="66" charset="0"/>
              </a:rPr>
              <a:t>с родителями</a:t>
            </a:r>
            <a:r>
              <a:rPr lang="ru-RU" sz="1200" b="1" dirty="0">
                <a:latin typeface="Comic Sans MS" panose="030F0702030302020204" pitchFamily="66" charset="0"/>
              </a:rPr>
              <a:t>,</a:t>
            </a:r>
            <a:r>
              <a:rPr lang="ru-RU" sz="1200" b="1" dirty="0" smtClean="0">
                <a:latin typeface="Comic Sans MS" panose="030F0702030302020204" pitchFamily="66" charset="0"/>
              </a:rPr>
              <a:t> </a:t>
            </a:r>
            <a:r>
              <a:rPr lang="ru-RU" sz="1200" b="1" dirty="0">
                <a:latin typeface="Comic Sans MS" panose="030F0702030302020204" pitchFamily="66" charset="0"/>
              </a:rPr>
              <a:t>прежде чем совершить </a:t>
            </a:r>
            <a:r>
              <a:rPr lang="ru-RU" sz="1200" b="1" dirty="0" smtClean="0">
                <a:latin typeface="Comic Sans MS" panose="030F0702030302020204" pitchFamily="66" charset="0"/>
              </a:rPr>
              <a:t>какое-то действие </a:t>
            </a:r>
            <a:r>
              <a:rPr lang="ru-RU" sz="1200" b="1" dirty="0">
                <a:latin typeface="Comic Sans MS" panose="030F0702030302020204" pitchFamily="66" charset="0"/>
              </a:rPr>
              <a:t>в </a:t>
            </a:r>
            <a:r>
              <a:rPr lang="ru-RU" sz="1200" b="1" dirty="0" smtClean="0">
                <a:latin typeface="Comic Sans MS" panose="030F0702030302020204" pitchFamily="66" charset="0"/>
              </a:rPr>
              <a:t>сети</a:t>
            </a:r>
            <a:r>
              <a:rPr lang="ru-RU" sz="1200" b="1" dirty="0">
                <a:latin typeface="Comic Sans MS" panose="030F0702030302020204" pitchFamily="66" charset="0"/>
              </a:rPr>
              <a:t>. </a:t>
            </a:r>
            <a:r>
              <a:rPr lang="ru-RU" sz="1200" b="1" dirty="0" smtClean="0">
                <a:latin typeface="Comic Sans MS" panose="030F0702030302020204" pitchFamily="66" charset="0"/>
              </a:rPr>
              <a:t/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10" y="-16414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1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6 -0.23502 C -0.44705 -0.24312 -0.41702 -0.25075 -0.40678 -0.25075 C -0.34011 -0.25075 -0.27223 -0.12515 -0.27223 0.00116 C -0.27223 -0.06246 -0.23803 -0.12515 -0.20573 -0.12515 C -0.17188 -0.12515 -0.13959 -0.06153 -0.13959 0.00116 C -0.13959 -0.0303 -0.12257 -0.06246 -0.10539 -0.06246 C -0.08837 -0.06246 -0.07153 -0.03123 -0.07153 0.00116 C -0.07153 -0.01504 -0.06285 -0.0303 -0.05452 -0.0303 C -0.04584 -0.0303 -0.03733 -0.01434 -0.03733 0.00116 C -0.03733 -0.00717 -0.03282 -0.01504 -0.02865 -0.01504 C -0.02639 -0.01504 -0.02032 -0.00694 -0.02032 0.00116 C -0.02032 -0.00301 -0.01806 -0.00717 -0.0158 -0.00717 C -0.0158 -0.0081 -0.01129 -0.00324 -0.01129 0.00116 C -0.01129 -0.00116 -0.01129 -0.00301 -0.00903 -0.00301 C -0.00903 -0.00208 -0.00678 -0.00116 -0.00678 0.00116 C -0.00678 1.56142E-6 -0.00678 -0.00116 -0.00678 -0.00208 C -0.00452 -0.00208 -0.00452 -0.00116 -0.00452 1.56142E-6 C -0.00226 1.56142E-6 -0.00226 -0.00116 -0.00226 -0.00208 C 4.72222E-6 -0.00208 4.72222E-6 -0.00116 4.72222E-6 1.56142E-6 " pathEditMode="relative" rAng="0" ptsTypes="fffffffffffffffffff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36" grpId="0" animBg="1"/>
      <p:bldP spid="35" grpId="0" animBg="1"/>
      <p:bldP spid="37" grpId="0" animBg="1"/>
      <p:bldP spid="3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99392"/>
            <a:ext cx="517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вирус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026" y="1339020"/>
            <a:ext cx="6465455" cy="49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736519"/>
            <a:ext cx="2364774" cy="20220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670" y="1714298"/>
            <a:ext cx="2334584" cy="1546820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 rot="19568077">
            <a:off x="3497613" y="3328474"/>
            <a:ext cx="372431" cy="24734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015" y="1742763"/>
            <a:ext cx="2604239" cy="21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Выноска-облако 55"/>
          <p:cNvSpPr/>
          <p:nvPr/>
        </p:nvSpPr>
        <p:spPr>
          <a:xfrm rot="20517414">
            <a:off x="6249266" y="1175216"/>
            <a:ext cx="2780430" cy="301908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6766416" y="1882075"/>
            <a:ext cx="15500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*Пользуйся 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антивирусом</a:t>
            </a:r>
          </a:p>
          <a:p>
            <a:endParaRPr lang="ru-RU" sz="1600" b="1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*Попроси родителей – они помогут!</a:t>
            </a:r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5770"/>
            <a:ext cx="1944216" cy="2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853" y="2799559"/>
            <a:ext cx="1192827" cy="15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107" y="4373356"/>
            <a:ext cx="1196877" cy="16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6468E-6 L 0.12864 -0.150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2461E-6 L 0.39375 -0.193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6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740" y="-12935"/>
            <a:ext cx="5954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 в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020" y="714715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608166" y="739665"/>
            <a:ext cx="3240360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Если </a:t>
            </a:r>
            <a:r>
              <a:rPr lang="ru-RU" sz="1400" b="1" dirty="0">
                <a:latin typeface="Comic Sans MS" panose="030F0702030302020204" pitchFamily="66" charset="0"/>
              </a:rPr>
              <a:t>в игре или на интернет-странице тебя просят: 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932040" y="3536795"/>
            <a:ext cx="4067944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•Указать </a:t>
            </a:r>
            <a:r>
              <a:rPr lang="ru-RU" sz="1600" b="1" dirty="0">
                <a:latin typeface="Comic Sans MS" panose="030F0702030302020204" pitchFamily="66" charset="0"/>
              </a:rPr>
              <a:t>номер твоего  </a:t>
            </a:r>
            <a:r>
              <a:rPr lang="ru-RU" sz="1600" b="1" dirty="0" smtClean="0">
                <a:latin typeface="Comic Sans MS" panose="030F0702030302020204" pitchFamily="66" charset="0"/>
              </a:rPr>
              <a:t>мобильного телефона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•Отправить </a:t>
            </a:r>
            <a:r>
              <a:rPr lang="ru-RU" sz="1600" b="1" dirty="0">
                <a:latin typeface="Comic Sans MS" panose="030F0702030302020204" pitchFamily="66" charset="0"/>
              </a:rPr>
              <a:t>смс или позвонить на незнакомый номер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•Перевести </a:t>
            </a:r>
            <a:r>
              <a:rPr lang="ru-RU" sz="1600" b="1" dirty="0">
                <a:latin typeface="Comic Sans MS" panose="030F0702030302020204" pitchFamily="66" charset="0"/>
              </a:rPr>
              <a:t>деньги на чей-то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•Скачать </a:t>
            </a:r>
            <a:r>
              <a:rPr lang="ru-RU" sz="1600" b="1" dirty="0">
                <a:latin typeface="Comic Sans MS" panose="030F0702030302020204" pitchFamily="66" charset="0"/>
              </a:rPr>
              <a:t>файл или перейти по ссылке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932040" y="3536795"/>
            <a:ext cx="4077116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3" name="Picture 5" descr="C:\Users\nadezhda.kosheleva.LIGAINTERNET\Downloads\капка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828" y="5489841"/>
            <a:ext cx="1666434" cy="10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1640" y="2338689"/>
            <a:ext cx="1153032" cy="1597883"/>
          </a:xfrm>
          <a:prstGeom prst="rect">
            <a:avLst/>
          </a:prstGeom>
        </p:spPr>
      </p:pic>
      <p:pic>
        <p:nvPicPr>
          <p:cNvPr id="1027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91" y="4045003"/>
            <a:ext cx="3075321" cy="25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2394" y="495314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Вирусы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2394" y="527832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DA9E1"/>
                </a:solidFill>
                <a:latin typeface="Comic Sans MS" panose="030F0702030302020204" pitchFamily="66" charset="0"/>
              </a:rPr>
              <a:t>Платные номера</a:t>
            </a:r>
            <a:endParaRPr lang="ru-RU" b="1" dirty="0">
              <a:solidFill>
                <a:srgbClr val="0DA9E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2394" y="564881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Опасные сайты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0911" y="1162421"/>
            <a:ext cx="2274870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Так работают Интернет- мошенники</a:t>
            </a:r>
            <a:r>
              <a:rPr lang="ru-RU" sz="14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8740" y="1162421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Будь </a:t>
            </a:r>
            <a:r>
              <a:rPr lang="ru-RU" sz="1600" b="1" dirty="0">
                <a:latin typeface="Comic Sans MS" panose="030F0702030302020204" pitchFamily="66" charset="0"/>
              </a:rPr>
              <a:t>осторожен</a:t>
            </a:r>
            <a:r>
              <a:rPr lang="ru-RU" sz="16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7266" y="39487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Знай!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Это может быть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ЛОВУШКА! 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3" grpId="0"/>
      <p:bldP spid="17" grpId="0"/>
      <p:bldP spid="18" grpId="1"/>
      <p:bldP spid="19" grpId="0" animBg="1"/>
      <p:bldP spid="2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в мобильном телефоне 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58" y="1268760"/>
            <a:ext cx="944627" cy="174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899" y="1268760"/>
            <a:ext cx="2252211" cy="1871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323" y="5097388"/>
            <a:ext cx="1251560" cy="1734425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037599" y="3360282"/>
            <a:ext cx="3512405" cy="150887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Что общего между телефоном и компьютером?</a:t>
            </a:r>
            <a:endParaRPr lang="ru-RU" sz="1600" b="1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625" y="3143170"/>
            <a:ext cx="2000254" cy="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9507">
            <a:off x="6119276" y="1300242"/>
            <a:ext cx="1394842" cy="1763593"/>
          </a:xfrm>
          <a:prstGeom prst="rect">
            <a:avLst/>
          </a:prstGeom>
        </p:spPr>
      </p:pic>
      <p:pic>
        <p:nvPicPr>
          <p:cNvPr id="15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05" y="3891364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395" y="4302433"/>
            <a:ext cx="3114968" cy="1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9593" y="3699222"/>
            <a:ext cx="2588883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Если </a:t>
            </a:r>
            <a:r>
              <a:rPr lang="ru-RU" sz="1600" b="1" dirty="0">
                <a:latin typeface="Comic Sans MS" panose="030F0702030302020204" pitchFamily="66" charset="0"/>
              </a:rPr>
              <a:t>ты получил СМС или звонок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</a:t>
            </a:r>
            <a:r>
              <a:rPr lang="ru-RU" sz="1600" b="1" dirty="0">
                <a:latin typeface="Comic Sans MS" panose="030F0702030302020204" pitchFamily="66" charset="0"/>
              </a:rPr>
              <a:t>незнакомого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номера…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4368" y="3700355"/>
            <a:ext cx="2489559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осторожен,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</a:t>
            </a:r>
            <a:r>
              <a:rPr lang="ru-RU" sz="1600" b="1" dirty="0">
                <a:latin typeface="Comic Sans MS" panose="030F0702030302020204" pitchFamily="66" charset="0"/>
              </a:rPr>
              <a:t>может быть МОШЕННИК!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0540" y="3725367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Посоветуйся</a:t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родителями!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Цени свое время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00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1818893"/>
            <a:ext cx="3700675" cy="3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6184443" y="3140968"/>
            <a:ext cx="2880320" cy="207261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Старайся больше времени проводить </a:t>
            </a:r>
            <a:r>
              <a:rPr lang="ru-RU" sz="1400" b="1" dirty="0" smtClean="0">
                <a:latin typeface="Comic Sans MS" panose="030F0702030302020204" pitchFamily="66" charset="0"/>
              </a:rPr>
              <a:t/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со </a:t>
            </a:r>
            <a:r>
              <a:rPr lang="ru-RU" sz="1400" b="1" dirty="0">
                <a:latin typeface="Comic Sans MS" panose="030F0702030302020204" pitchFamily="66" charset="0"/>
              </a:rPr>
              <a:t>своими родителями и близкими </a:t>
            </a:r>
            <a:r>
              <a:rPr lang="ru-RU" sz="1400" b="1" dirty="0" smtClean="0">
                <a:latin typeface="Comic Sans MS" panose="030F0702030302020204" pitchFamily="66" charset="0"/>
              </a:rPr>
              <a:t>людьми!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321" y="2503202"/>
            <a:ext cx="3408807" cy="2104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06101" y="5133982"/>
            <a:ext cx="1241255" cy="1720143"/>
          </a:xfrm>
          <a:prstGeom prst="rect">
            <a:avLst/>
          </a:prstGeom>
        </p:spPr>
      </p:pic>
      <p:pic>
        <p:nvPicPr>
          <p:cNvPr id="1026" name="Picture 2" descr="C:\Users\nadezhda.kosheleva.LIGAINTERNET\Downloads\лыжи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581" y="1818893"/>
            <a:ext cx="2116170" cy="1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ezhda.kosheleva.LIGAINTERNET\Downloads\дерево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4" y="4698257"/>
            <a:ext cx="1713356" cy="1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ezhda.kosheleva.LIGAINTERNET\Downloads\ракетки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472" y="855781"/>
            <a:ext cx="1669830" cy="14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dezhda.kosheleva.LIGAINTERNET\Downloads\солнышко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6144"/>
            <a:ext cx="2160240" cy="22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dezhda.kosheleva.LIGAINTERNET\Downloads\мяч (1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867" y="4654407"/>
            <a:ext cx="1107593" cy="11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6729" y="3481580"/>
            <a:ext cx="2469374" cy="1379196"/>
          </a:xfrm>
          <a:custGeom>
            <a:avLst/>
            <a:gdLst>
              <a:gd name="connsiteX0" fmla="*/ 0 w 2132624"/>
              <a:gd name="connsiteY0" fmla="*/ 0 h 1415772"/>
              <a:gd name="connsiteX1" fmla="*/ 2132624 w 2132624"/>
              <a:gd name="connsiteY1" fmla="*/ 0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2132624"/>
              <a:gd name="connsiteY0" fmla="*/ 0 h 1415772"/>
              <a:gd name="connsiteX1" fmla="*/ 1998512 w 2132624"/>
              <a:gd name="connsiteY1" fmla="*/ 12192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779056 w 1998512"/>
              <a:gd name="connsiteY2" fmla="*/ 1318236 h 1415772"/>
              <a:gd name="connsiteX3" fmla="*/ 0 w 1998512"/>
              <a:gd name="connsiteY3" fmla="*/ 1415772 h 1415772"/>
              <a:gd name="connsiteX4" fmla="*/ 0 w 1998512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908218 w 1998512"/>
              <a:gd name="connsiteY2" fmla="*/ 541780 h 1415772"/>
              <a:gd name="connsiteX3" fmla="*/ 1779056 w 1998512"/>
              <a:gd name="connsiteY3" fmla="*/ 1318236 h 1415772"/>
              <a:gd name="connsiteX4" fmla="*/ 0 w 1998512"/>
              <a:gd name="connsiteY4" fmla="*/ 1415772 h 1415772"/>
              <a:gd name="connsiteX5" fmla="*/ 0 w 199851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0 w 211548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0 w 2115482"/>
              <a:gd name="connsiteY6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167943 w 2115482"/>
              <a:gd name="connsiteY6" fmla="*/ 212596 h 1415772"/>
              <a:gd name="connsiteX7" fmla="*/ 0 w 2115482"/>
              <a:gd name="connsiteY7" fmla="*/ 0 h 1415772"/>
              <a:gd name="connsiteX0" fmla="*/ 382346 w 2115482"/>
              <a:gd name="connsiteY0" fmla="*/ 12192 h 1403580"/>
              <a:gd name="connsiteX1" fmla="*/ 1998512 w 2115482"/>
              <a:gd name="connsiteY1" fmla="*/ 0 h 1403580"/>
              <a:gd name="connsiteX2" fmla="*/ 2115482 w 2115482"/>
              <a:gd name="connsiteY2" fmla="*/ 663700 h 1403580"/>
              <a:gd name="connsiteX3" fmla="*/ 1779056 w 2115482"/>
              <a:gd name="connsiteY3" fmla="*/ 1306044 h 1403580"/>
              <a:gd name="connsiteX4" fmla="*/ 0 w 2115482"/>
              <a:gd name="connsiteY4" fmla="*/ 1403580 h 1403580"/>
              <a:gd name="connsiteX5" fmla="*/ 2604 w 2115482"/>
              <a:gd name="connsiteY5" fmla="*/ 541780 h 1403580"/>
              <a:gd name="connsiteX6" fmla="*/ 167943 w 2115482"/>
              <a:gd name="connsiteY6" fmla="*/ 200404 h 1403580"/>
              <a:gd name="connsiteX7" fmla="*/ 382346 w 2115482"/>
              <a:gd name="connsiteY7" fmla="*/ 12192 h 1403580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59075 w 2092211"/>
              <a:gd name="connsiteY0" fmla="*/ 12192 h 1379196"/>
              <a:gd name="connsiteX1" fmla="*/ 1975241 w 2092211"/>
              <a:gd name="connsiteY1" fmla="*/ 0 h 1379196"/>
              <a:gd name="connsiteX2" fmla="*/ 2092211 w 2092211"/>
              <a:gd name="connsiteY2" fmla="*/ 663700 h 1379196"/>
              <a:gd name="connsiteX3" fmla="*/ 1755785 w 2092211"/>
              <a:gd name="connsiteY3" fmla="*/ 1306044 h 1379196"/>
              <a:gd name="connsiteX4" fmla="*/ 235071 w 2092211"/>
              <a:gd name="connsiteY4" fmla="*/ 1379196 h 1379196"/>
              <a:gd name="connsiteX5" fmla="*/ 0 w 2092211"/>
              <a:gd name="connsiteY5" fmla="*/ 712468 h 1379196"/>
              <a:gd name="connsiteX6" fmla="*/ 144672 w 2092211"/>
              <a:gd name="connsiteY6" fmla="*/ 200404 h 1379196"/>
              <a:gd name="connsiteX7" fmla="*/ 359075 w 2092211"/>
              <a:gd name="connsiteY7" fmla="*/ 12192 h 1379196"/>
              <a:gd name="connsiteX0" fmla="*/ 359854 w 2092990"/>
              <a:gd name="connsiteY0" fmla="*/ 12192 h 1379196"/>
              <a:gd name="connsiteX1" fmla="*/ 1976020 w 2092990"/>
              <a:gd name="connsiteY1" fmla="*/ 0 h 1379196"/>
              <a:gd name="connsiteX2" fmla="*/ 2092990 w 2092990"/>
              <a:gd name="connsiteY2" fmla="*/ 663700 h 1379196"/>
              <a:gd name="connsiteX3" fmla="*/ 1756564 w 2092990"/>
              <a:gd name="connsiteY3" fmla="*/ 1306044 h 1379196"/>
              <a:gd name="connsiteX4" fmla="*/ 235850 w 2092990"/>
              <a:gd name="connsiteY4" fmla="*/ 1379196 h 1379196"/>
              <a:gd name="connsiteX5" fmla="*/ 779 w 2092990"/>
              <a:gd name="connsiteY5" fmla="*/ 712468 h 1379196"/>
              <a:gd name="connsiteX6" fmla="*/ 217786 w 2092990"/>
              <a:gd name="connsiteY6" fmla="*/ 249172 h 1379196"/>
              <a:gd name="connsiteX7" fmla="*/ 145451 w 2092990"/>
              <a:gd name="connsiteY7" fmla="*/ 200404 h 1379196"/>
              <a:gd name="connsiteX8" fmla="*/ 359854 w 2092990"/>
              <a:gd name="connsiteY8" fmla="*/ 12192 h 137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90" h="1379196">
                <a:moveTo>
                  <a:pt x="359854" y="12192"/>
                </a:moveTo>
                <a:lnTo>
                  <a:pt x="1976020" y="0"/>
                </a:lnTo>
                <a:lnTo>
                  <a:pt x="2092990" y="663700"/>
                </a:lnTo>
                <a:lnTo>
                  <a:pt x="1756564" y="1306044"/>
                </a:lnTo>
                <a:lnTo>
                  <a:pt x="235850" y="1379196"/>
                </a:lnTo>
                <a:cubicBezTo>
                  <a:pt x="78268" y="1100057"/>
                  <a:pt x="86025" y="991607"/>
                  <a:pt x="779" y="712468"/>
                </a:cubicBezTo>
                <a:cubicBezTo>
                  <a:pt x="-14287" y="522099"/>
                  <a:pt x="193674" y="334516"/>
                  <a:pt x="217786" y="249172"/>
                </a:cubicBezTo>
                <a:cubicBezTo>
                  <a:pt x="241898" y="163828"/>
                  <a:pt x="109717" y="237868"/>
                  <a:pt x="145451" y="200404"/>
                </a:cubicBezTo>
                <a:lnTo>
                  <a:pt x="359854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А </a:t>
            </a:r>
            <a:r>
              <a:rPr lang="ru-RU" sz="1400" b="1" dirty="0">
                <a:latin typeface="Comic Sans MS" panose="030F0702030302020204" pitchFamily="66" charset="0"/>
              </a:rPr>
              <a:t>на интернет постарайся тратить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не </a:t>
            </a:r>
            <a:r>
              <a:rPr lang="ru-RU" sz="1400" b="1" dirty="0">
                <a:latin typeface="Comic Sans MS" panose="030F0702030302020204" pitchFamily="66" charset="0"/>
              </a:rPr>
              <a:t>больше 20-30 </a:t>
            </a:r>
            <a:r>
              <a:rPr lang="ru-RU" sz="1400" b="1" dirty="0" smtClean="0">
                <a:latin typeface="Comic Sans MS" panose="030F0702030302020204" pitchFamily="66" charset="0"/>
              </a:rPr>
              <a:t>минут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latin typeface="Comic Sans MS" panose="030F0702030302020204" pitchFamily="66" charset="0"/>
              </a:rPr>
              <a:t>в день!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357" y="1511152"/>
            <a:ext cx="2269625" cy="12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827" y="477380"/>
            <a:ext cx="558539" cy="1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673" y="87878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274" y="346507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836" y="477380"/>
            <a:ext cx="1468835" cy="14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31" y="3140968"/>
            <a:ext cx="1561479" cy="1495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099295"/>
            <a:ext cx="1817530" cy="1726290"/>
          </a:xfrm>
          <a:prstGeom prst="rect">
            <a:avLst/>
          </a:prstGeom>
        </p:spPr>
      </p:pic>
      <p:pic>
        <p:nvPicPr>
          <p:cNvPr id="15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230" y="3479426"/>
            <a:ext cx="575381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-облако 15"/>
          <p:cNvSpPr/>
          <p:nvPr/>
        </p:nvSpPr>
        <p:spPr>
          <a:xfrm rot="1164929">
            <a:off x="6238079" y="2914791"/>
            <a:ext cx="675772" cy="46551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8" name="Стрелка вправо 17"/>
          <p:cNvSpPr/>
          <p:nvPr/>
        </p:nvSpPr>
        <p:spPr>
          <a:xfrm>
            <a:off x="5292080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599279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03198" y="5156970"/>
            <a:ext cx="1479453" cy="1129409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464" y="5051575"/>
            <a:ext cx="899582" cy="12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071" y="4970178"/>
            <a:ext cx="918169" cy="15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797" y="5119755"/>
            <a:ext cx="1632565" cy="13959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135" y="5156970"/>
            <a:ext cx="1748487" cy="11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418" y="2696384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552" y="692696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7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680" y="640408"/>
            <a:ext cx="1182399" cy="9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80250"/>
            <a:ext cx="1008112" cy="13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38554"/>
            <a:ext cx="1619209" cy="138452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10850" y="409345"/>
            <a:ext cx="2012931" cy="1549126"/>
            <a:chOff x="910850" y="409345"/>
            <a:chExt cx="2012931" cy="1549126"/>
          </a:xfrm>
        </p:grpSpPr>
        <p:pic>
          <p:nvPicPr>
            <p:cNvPr id="10" name="Picture 4" descr="C:\Users\nadezhda.kosheleva.LIGAINTERNET\Downloads\комп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50" y="409345"/>
              <a:ext cx="2012931" cy="154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640408"/>
              <a:ext cx="709398" cy="470024"/>
            </a:xfrm>
            <a:prstGeom prst="rect">
              <a:avLst/>
            </a:prstGeom>
          </p:spPr>
        </p:pic>
      </p:grpSp>
      <p:pic>
        <p:nvPicPr>
          <p:cNvPr id="13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605622"/>
            <a:ext cx="1327562" cy="12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117379"/>
            <a:ext cx="1547081" cy="7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9507">
            <a:off x="4577649" y="2785255"/>
            <a:ext cx="836639" cy="1057819"/>
          </a:xfrm>
          <a:prstGeom prst="rect">
            <a:avLst/>
          </a:prstGeom>
        </p:spPr>
      </p:pic>
      <p:pic>
        <p:nvPicPr>
          <p:cNvPr id="18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660" y="2668652"/>
            <a:ext cx="1889154" cy="11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188" y="5003830"/>
            <a:ext cx="1424460" cy="1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292" y="5332519"/>
            <a:ext cx="1834036" cy="1132284"/>
          </a:xfrm>
          <a:prstGeom prst="rect">
            <a:avLst/>
          </a:prstGeom>
        </p:spPr>
      </p:pic>
      <p:pic>
        <p:nvPicPr>
          <p:cNvPr id="21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647" y="5416741"/>
            <a:ext cx="1943695" cy="11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060" y="2684657"/>
            <a:ext cx="1435846" cy="11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574" y="3765750"/>
            <a:ext cx="2698226" cy="20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058955" cy="20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2335731" y="177490"/>
            <a:ext cx="5472608" cy="265082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Спасибо за внимание!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 скорых встреч!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19672" y="2828311"/>
            <a:ext cx="2520280" cy="3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26411 C -0.52535 -0.27359 -0.48993 -0.28192 -0.4776 -0.28192 C -0.39965 -0.28192 -0.32014 -0.14061 -0.32014 0.00138 C -0.32014 -0.07008 -0.27951 -0.14061 -0.24219 -0.14061 C -0.20174 -0.14061 -0.16372 -0.06915 -0.16372 0.00138 C -0.16372 -0.034 -0.14358 -0.07008 -0.12378 -0.07008 C -0.10365 -0.07008 -0.08368 -0.03539 -0.08368 0.00138 C -0.08368 -0.01712 -0.07344 -0.034 -0.06337 -0.034 C -0.05399 -0.034 -0.0434 -0.01619 -0.0434 0.00138 C -0.0434 -0.0081 -0.03837 -0.01712 -0.03351 -0.01712 C -0.0309 -0.01712 -0.02326 -0.00763 -0.02326 0.00138 C -0.02326 -0.00324 -0.02101 -0.0081 -0.01823 -0.0081 C -0.01823 -0.00902 -0.01285 -0.0037 -0.01285 0.00138 C -0.01285 -0.00139 -0.01285 -0.00324 -0.01024 -0.00324 C -0.01024 -0.00232 -0.00747 -0.00093 -0.00747 0.00138 C -0.00747 3.01573E-6 -0.00747 -0.00139 -0.00747 -0.00232 C -0.00538 -0.00232 -0.00538 -0.00139 -0.00538 3.01573E-6 C -0.00278 3.01573E-6 -0.00278 -0.00093 -0.00278 -0.00232 C 2.77778E-7 -0.00232 2.77778E-7 -0.00139 2.77778E-7 3.01573E-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7662"/>
            <a:ext cx="5914971" cy="33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21" y="1336145"/>
            <a:ext cx="927093" cy="2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9253" y="566704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253" y="1190275"/>
            <a:ext cx="2987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орожного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вижения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ezhda.kosheleva.LIGAINTERNET\Downloads\пап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075" y="2110461"/>
            <a:ext cx="1855791" cy="22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zhda.kosheleva.LIGAINTERNET\Downloads\детские песни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189" y="620688"/>
            <a:ext cx="2238554" cy="14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dezhda.kosheleva.LIGAINTERNET\Downloads\книг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10196"/>
            <a:ext cx="1846689" cy="12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adezhda.kosheleva.LIGAINTERNET\Downloads\ну погоди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523686"/>
            <a:ext cx="1677983" cy="22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81" y="620688"/>
            <a:ext cx="3135736" cy="24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473" y="4347878"/>
            <a:ext cx="217639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76209" y="2805"/>
            <a:ext cx="338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161880" y="4200367"/>
            <a:ext cx="3254108" cy="155747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Что находится </a:t>
            </a:r>
            <a:b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в твоем </a:t>
            </a:r>
            <a:r>
              <a:rPr lang="ru-R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компьютере? 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1498503" y="3980186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ezhda.kosheleva.LIGAINTERNET\Downloads\Картинки для уроков\знак вопроса (1)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512" y="4086770"/>
            <a:ext cx="601305" cy="11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26231 L -2.22222E-6 -3.384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01041 L 4.72222E-6 3.8885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16793 L -1.38889E-6 -4.8461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5 -0.47027 L -0.00503 0.033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9796 L -2.22222E-6 -4.8808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29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174705" y="1215916"/>
            <a:ext cx="2947760" cy="2382643"/>
            <a:chOff x="4466437" y="1275344"/>
            <a:chExt cx="2947760" cy="2382643"/>
          </a:xfrm>
        </p:grpSpPr>
        <p:sp>
          <p:nvSpPr>
            <p:cNvPr id="9" name="Выноска-облако 3"/>
            <p:cNvSpPr/>
            <p:nvPr/>
          </p:nvSpPr>
          <p:spPr>
            <a:xfrm flipH="1">
              <a:off x="4466437" y="1275344"/>
              <a:ext cx="2947760" cy="201801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533390" y="331561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6749414" y="3513971"/>
              <a:ext cx="144016" cy="14401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189156" y="3144487"/>
              <a:ext cx="370807" cy="36948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65" y="2068341"/>
            <a:ext cx="2741223" cy="26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3041" y="307975"/>
            <a:ext cx="427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помощник </a:t>
            </a:r>
            <a:endParaRPr lang="ru-RU" sz="44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013" y="1916832"/>
            <a:ext cx="285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Привет, </a:t>
            </a:r>
            <a:r>
              <a:rPr lang="ru-RU" b="1" dirty="0" smtClean="0">
                <a:latin typeface="Comic Sans MS" panose="030F0702030302020204" pitchFamily="66" charset="0"/>
              </a:rPr>
              <a:t>меня </a:t>
            </a:r>
            <a:r>
              <a:rPr lang="ru-RU" b="1" dirty="0">
                <a:latin typeface="Comic Sans MS" panose="030F0702030302020204" pitchFamily="66" charset="0"/>
              </a:rPr>
              <a:t>зовут </a:t>
            </a:r>
            <a:r>
              <a:rPr lang="ru-RU" b="1" dirty="0" smtClean="0">
                <a:latin typeface="Comic Sans MS" panose="030F0702030302020204" pitchFamily="66" charset="0"/>
              </a:rPr>
              <a:t>    </a:t>
            </a:r>
            <a:r>
              <a:rPr lang="ru-RU" b="1" dirty="0" err="1" smtClean="0">
                <a:latin typeface="Comic Sans MS" panose="030F0702030302020204" pitchFamily="66" charset="0"/>
              </a:rPr>
              <a:t>Онлайка</a:t>
            </a:r>
            <a:r>
              <a:rPr lang="ru-RU" b="1" dirty="0">
                <a:latin typeface="Comic Sans MS" panose="030F0702030302020204" pitchFamily="66" charset="0"/>
              </a:rPr>
              <a:t>! 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690" y="2980944"/>
            <a:ext cx="2164842" cy="30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81 -0.18668 C 0.52656 -0.19477 0.49115 -0.20264 0.47882 -0.20264 C 0.40087 -0.20264 0.32101 -0.07772 0.32101 0.04742 C 0.32101 -0.0155 0.28073 -0.07749 0.24306 -0.07749 C 0.20295 -0.07749 0.16493 -0.01457 0.16493 0.04742 C 0.16493 0.01642 0.14479 -0.0155 0.125 -0.0155 C 0.10486 -0.0155 0.0849 0.0155 0.0849 0.04742 C 0.0849 0.03146 0.07465 0.01642 0.06458 0.01642 C 0.05486 0.01642 0.04462 0.03239 0.04462 0.04742 C 0.04462 0.03933 0.03924 0.03146 0.03472 0.03146 C 0.03212 0.03146 0.02448 0.03956 0.02448 0.04742 C 0.02448 0.04349 0.02188 0.03933 0.01945 0.03933 C 0.01945 0.0384 0.01406 0.04326 0.01406 0.04742 C 0.01406 0.04534 0.01406 0.04349 0.01146 0.04349 C 0.01146 0.04441 0.00868 0.04557 0.00868 0.04742 C 0.00868 0.0465 0.00868 0.04534 0.00868 0.04441 C 0.00625 0.04441 0.00625 0.04534 0.00625 0.0465 C 0.00365 0.0465 0.00365 0.04557 0.00365 0.04441 C 0.00139 0.04441 0.00139 0.04534 0.00139 0.0465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575" y="443985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9079" y="402208"/>
            <a:ext cx="240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сеть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74" y="1580597"/>
            <a:ext cx="3995936" cy="2881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0083" y="5157193"/>
            <a:ext cx="1244598" cy="1724776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2623394" y="4026828"/>
            <a:ext cx="2236638" cy="129922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7895" y="4461338"/>
            <a:ext cx="1547636" cy="492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mic Sans MS" panose="030F0702030302020204" pitchFamily="66" charset="0"/>
              </a:rPr>
              <a:t>  </a:t>
            </a:r>
            <a:r>
              <a:rPr lang="en-US" sz="1100" b="1" dirty="0" smtClean="0">
                <a:latin typeface="Comic Sans MS" panose="030F0702030302020204" pitchFamily="66" charset="0"/>
              </a:rPr>
              <a:t>  </a:t>
            </a: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latin typeface="Comic Sans MS" panose="030F0702030302020204" pitchFamily="66" charset="0"/>
              </a:rPr>
              <a:t>Что это?</a:t>
            </a:r>
            <a:r>
              <a:rPr lang="en-US" sz="1400" b="1" dirty="0" smtClean="0">
                <a:latin typeface="Comic Sans MS" panose="030F0702030302020204" pitchFamily="66" charset="0"/>
              </a:rPr>
              <a:t>   </a:t>
            </a: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100" b="1" dirty="0" smtClean="0">
                <a:latin typeface="Comic Sans MS" panose="030F0702030302020204" pitchFamily="66" charset="0"/>
              </a:rPr>
              <a:t/>
            </a:r>
            <a:br>
              <a:rPr lang="ru-RU" sz="1100" b="1" dirty="0" smtClean="0">
                <a:latin typeface="Comic Sans MS" panose="030F0702030302020204" pitchFamily="66" charset="0"/>
              </a:rPr>
            </a:b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252" y="4396671"/>
            <a:ext cx="175892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Из чего состоит сеть паука?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610" y="1233205"/>
            <a:ext cx="401764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64088" y="1916833"/>
            <a:ext cx="2376264" cy="12191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64088" y="1916834"/>
            <a:ext cx="2376264" cy="23072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12296" y="1924477"/>
            <a:ext cx="2299320" cy="1440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40624" y="1988842"/>
            <a:ext cx="1066800" cy="20828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508104" y="2060849"/>
            <a:ext cx="2232248" cy="205868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364088" y="3157256"/>
            <a:ext cx="1293676" cy="9143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508104" y="2060848"/>
            <a:ext cx="1153852" cy="19659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364088" y="3288432"/>
            <a:ext cx="2595736" cy="935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54432" y="3288432"/>
            <a:ext cx="1305392" cy="783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624" y="1700808"/>
            <a:ext cx="1219200" cy="1587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4088" y="1700808"/>
            <a:ext cx="1376536" cy="13207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807424" y="1916835"/>
            <a:ext cx="118864" cy="137159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588224" y="1916834"/>
            <a:ext cx="1152128" cy="2256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64088" y="2060850"/>
            <a:ext cx="144016" cy="10095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740352" y="3288433"/>
            <a:ext cx="185936" cy="8311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364088" y="3157256"/>
            <a:ext cx="341740" cy="13052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40624" y="4119534"/>
            <a:ext cx="999728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705828" y="4071656"/>
            <a:ext cx="956128" cy="3896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44" y="2996953"/>
            <a:ext cx="3004257" cy="20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66" y="886073"/>
            <a:ext cx="4323588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Все компьютеры, </a:t>
            </a:r>
            <a:r>
              <a:rPr lang="ru-RU" sz="2000" dirty="0" smtClean="0">
                <a:latin typeface="Comic Sans MS" panose="030F0702030302020204" pitchFamily="66" charset="0"/>
              </a:rPr>
              <a:t>которые подключены к интернету, </a:t>
            </a:r>
            <a:r>
              <a:rPr lang="ru-RU" sz="2000" dirty="0">
                <a:latin typeface="Comic Sans MS" panose="030F0702030302020204" pitchFamily="66" charset="0"/>
              </a:rPr>
              <a:t>сразу становятся </a:t>
            </a:r>
            <a:r>
              <a:rPr lang="ru-RU" sz="2000" dirty="0" smtClean="0">
                <a:latin typeface="Comic Sans MS" panose="030F0702030302020204" pitchFamily="66" charset="0"/>
              </a:rPr>
              <a:t>связанными </a:t>
            </a:r>
            <a:r>
              <a:rPr lang="ru-RU" sz="2000" dirty="0">
                <a:latin typeface="Comic Sans MS" panose="030F0702030302020204" pitchFamily="66" charset="0"/>
              </a:rPr>
              <a:t>друг с </a:t>
            </a:r>
            <a:r>
              <a:rPr lang="ru-RU" sz="2000" dirty="0" smtClean="0">
                <a:latin typeface="Comic Sans MS" panose="030F0702030302020204" pitchFamily="66" charset="0"/>
              </a:rPr>
              <a:t>другом.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20" y="892841"/>
            <a:ext cx="4321534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Любая </a:t>
            </a:r>
            <a:r>
              <a:rPr lang="ru-RU" sz="2000" dirty="0">
                <a:latin typeface="Comic Sans MS" panose="030F0702030302020204" pitchFamily="66" charset="0"/>
              </a:rPr>
              <a:t>информация, попадающая </a:t>
            </a:r>
            <a:r>
              <a:rPr lang="ru-RU" sz="2000" dirty="0" smtClean="0">
                <a:latin typeface="Comic Sans MS" panose="030F0702030302020204" pitchFamily="66" charset="0"/>
              </a:rPr>
              <a:t>в интернет, </a:t>
            </a:r>
            <a:r>
              <a:rPr lang="ru-RU" sz="2000" dirty="0">
                <a:latin typeface="Comic Sans MS" panose="030F0702030302020204" pitchFamily="66" charset="0"/>
              </a:rPr>
              <a:t>может быть доступна не только нам</a:t>
            </a:r>
            <a:r>
              <a:rPr lang="ru-RU" sz="2000" dirty="0" smtClean="0">
                <a:latin typeface="Comic Sans MS" panose="030F0702030302020204" pitchFamily="66" charset="0"/>
              </a:rPr>
              <a:t>,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но и всему миру. </a:t>
            </a: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4613984" y="2990486"/>
            <a:ext cx="4323332" cy="187220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>Подумай о том, что ты публикуешь в интернете. </a:t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увидит весь мир! 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519622"/>
            <a:ext cx="2734750" cy="2338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188" y="5157192"/>
            <a:ext cx="1146880" cy="1589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20" y="116632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437" y="3372592"/>
            <a:ext cx="284965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1600" b="1" dirty="0" smtClean="0">
                <a:latin typeface="Comic Sans MS" panose="030F0702030302020204" pitchFamily="66" charset="0"/>
              </a:rPr>
              <a:t>Родители  </a:t>
            </a:r>
            <a:r>
              <a:rPr lang="ru-RU" sz="1600" b="1" dirty="0">
                <a:latin typeface="Comic Sans MS" panose="030F0702030302020204" pitchFamily="66" charset="0"/>
              </a:rPr>
              <a:t>помогут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тебе разобраться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в этой сети.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marL="177800"/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8237" y="305321"/>
            <a:ext cx="2778580" cy="26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229553" y="1635983"/>
            <a:ext cx="1553075" cy="771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12999" y="803314"/>
            <a:ext cx="1787393" cy="87923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64277" y="634464"/>
            <a:ext cx="778550" cy="98740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229552" y="1635983"/>
            <a:ext cx="1870840" cy="398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264277" y="827468"/>
            <a:ext cx="1666501" cy="82841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12999" y="825389"/>
            <a:ext cx="1469629" cy="15817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312999" y="607773"/>
            <a:ext cx="734814" cy="18644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341183" y="827468"/>
            <a:ext cx="1589595" cy="16714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7047813" y="634464"/>
            <a:ext cx="734815" cy="1794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41183" y="803314"/>
            <a:ext cx="1561636" cy="22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47813" y="634465"/>
            <a:ext cx="24857" cy="16424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05922" y="834682"/>
            <a:ext cx="105009" cy="7816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782628" y="1675786"/>
            <a:ext cx="228304" cy="731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072670" y="2276873"/>
            <a:ext cx="709958" cy="1518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350283" y="2276873"/>
            <a:ext cx="722387" cy="2220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6264277" y="1666291"/>
            <a:ext cx="86006" cy="832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264277" y="878007"/>
            <a:ext cx="61035" cy="7778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94122" y="3401532"/>
            <a:ext cx="2326522" cy="477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Что это такое ?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869492"/>
            <a:ext cx="1152128" cy="1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630" y="4857397"/>
            <a:ext cx="1138035" cy="14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737" y="1093166"/>
            <a:ext cx="3423853" cy="23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37" y="4703086"/>
            <a:ext cx="1465320" cy="203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5874" y="2568479"/>
            <a:ext cx="2808312" cy="62442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0996766" flipH="1">
            <a:off x="110364" y="2468349"/>
            <a:ext cx="3310199" cy="2343868"/>
            <a:chOff x="4356401" y="3019392"/>
            <a:chExt cx="2947760" cy="2394978"/>
          </a:xfrm>
        </p:grpSpPr>
        <p:sp>
          <p:nvSpPr>
            <p:cNvPr id="18" name="Овал 17"/>
            <p:cNvSpPr/>
            <p:nvPr/>
          </p:nvSpPr>
          <p:spPr>
            <a:xfrm>
              <a:off x="5359801" y="3375778"/>
              <a:ext cx="370807" cy="36948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Выноска-облако 3"/>
            <p:cNvSpPr/>
            <p:nvPr/>
          </p:nvSpPr>
          <p:spPr>
            <a:xfrm flipH="1">
              <a:off x="4356401" y="3396351"/>
              <a:ext cx="2947760" cy="20180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36630" y="3133991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 flipV="1">
              <a:off x="5526577" y="3019392"/>
              <a:ext cx="192156" cy="19215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08237" y="3048035"/>
            <a:ext cx="239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Информация может быть хорошей </a:t>
            </a:r>
            <a:r>
              <a:rPr lang="ru-RU" sz="1600" b="1" dirty="0" smtClean="0">
                <a:latin typeface="Comic Sans MS" panose="030F0702030302020204" pitchFamily="66" charset="0"/>
              </a:rPr>
              <a:t>или </a:t>
            </a:r>
            <a:r>
              <a:rPr lang="ru-RU" sz="1600" b="1" dirty="0">
                <a:latin typeface="Comic Sans MS" panose="030F0702030302020204" pitchFamily="66" charset="0"/>
              </a:rPr>
              <a:t>плохой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465" y="3120742"/>
            <a:ext cx="208823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верной или ложной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5505" y="3043798"/>
            <a:ext cx="2372151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Давайте разберемся, что это значит. </a:t>
            </a:r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Рассмотрим примеры:</a:t>
            </a:r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65" y="53982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7383" y="4178302"/>
            <a:ext cx="1281035" cy="44076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новости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4178303"/>
            <a:ext cx="1281035" cy="4407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знания 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  <p:bldP spid="21" grpId="0" animBg="1"/>
      <p:bldP spid="23" grpId="0" animBg="1"/>
      <p:bldP spid="19" grpId="0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153" y="1844176"/>
            <a:ext cx="2072558" cy="28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1534" y="1878472"/>
            <a:ext cx="1259640" cy="1745622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95536" y="116632"/>
            <a:ext cx="3528392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1354" y="468058"/>
            <a:ext cx="236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У меня заболела лапка!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К кому мне лучше обратиться?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54" y="1299055"/>
            <a:ext cx="3126597" cy="36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0545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534" y="4576149"/>
            <a:ext cx="1758675" cy="22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8179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603" y="4226176"/>
            <a:ext cx="2070925" cy="26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1560" y="360336"/>
            <a:ext cx="2212288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endParaRPr lang="ru-RU" sz="1400" b="1" dirty="0" smtClean="0">
              <a:latin typeface="Comic Sans MS" panose="030F0702030302020204" pitchFamily="66" charset="0"/>
            </a:endParaRPr>
          </a:p>
          <a:p>
            <a:r>
              <a:rPr lang="ru-RU" sz="1400" b="1" dirty="0" smtClean="0">
                <a:latin typeface="Comic Sans MS" panose="030F0702030302020204" pitchFamily="66" charset="0"/>
              </a:rPr>
              <a:t>Давайте выберем правильный  ответ!</a:t>
            </a:r>
          </a:p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354" y="468058"/>
            <a:ext cx="23682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Теперь ты видишь,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кто передал тебе верную информацию!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134" y="539388"/>
            <a:ext cx="246073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Давайте посмотрим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на такой же пример,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но только в интернете!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0581" y="-34197"/>
            <a:ext cx="334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12632" y="-341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</a:p>
        </p:txBody>
      </p:sp>
    </p:spTree>
    <p:extLst>
      <p:ext uri="{BB962C8B-B14F-4D97-AF65-F5344CB8AC3E}">
        <p14:creationId xmlns:p14="http://schemas.microsoft.com/office/powerpoint/2010/main" val="12746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6" grpId="0" animBg="1"/>
      <p:bldP spid="18" grpId="0" animBg="1"/>
      <p:bldP spid="17" grpId="0" animBg="1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410412" y="-962"/>
            <a:ext cx="3336087" cy="153530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Попробуем воспользоваться поисковиком!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548" y="3628870"/>
            <a:ext cx="2373960" cy="1572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29" y="1326103"/>
            <a:ext cx="5081898" cy="552062"/>
          </a:xfrm>
          <a:prstGeom prst="rect">
            <a:avLst/>
          </a:prstGeom>
        </p:spPr>
      </p:pic>
      <p:pic>
        <p:nvPicPr>
          <p:cNvPr id="17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90" y="3118770"/>
            <a:ext cx="2447017" cy="33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10548" y="4980587"/>
            <a:ext cx="2182424" cy="1666054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0895" y="1306983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Как вылечить лапу собаке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051720" y="2512167"/>
            <a:ext cx="3274772" cy="1394525"/>
            <a:chOff x="1633732" y="1989443"/>
            <a:chExt cx="2895255" cy="14395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33732" y="1989443"/>
              <a:ext cx="2895255" cy="1439557"/>
              <a:chOff x="-3193768" y="2122748"/>
              <a:chExt cx="2895255" cy="1439557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977234" y="2842225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3193768" y="2505720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469664" y="2247869"/>
                <a:ext cx="674103" cy="5843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972616" y="252176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790233" y="305595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1309668" y="2836133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2455814" y="3058249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2065317" y="2372415"/>
              <a:ext cx="1950893" cy="6887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0924" y="2894365"/>
            <a:ext cx="2580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Посоветоваться с </a:t>
            </a:r>
            <a:r>
              <a:rPr lang="ru-RU" sz="1400" b="1" dirty="0" smtClean="0">
                <a:latin typeface="Comic Sans MS" panose="030F0702030302020204" pitchFamily="66" charset="0"/>
              </a:rPr>
              <a:t>мамой…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0924" y="3143058"/>
            <a:ext cx="244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Сходить в </a:t>
            </a:r>
            <a:r>
              <a:rPr lang="ru-RU" sz="1400" b="1" dirty="0" smtClean="0">
                <a:latin typeface="Comic Sans MS" panose="030F0702030302020204" pitchFamily="66" charset="0"/>
              </a:rPr>
              <a:t>ветеринару!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20895" y="1929482"/>
            <a:ext cx="3384951" cy="1699388"/>
            <a:chOff x="1633732" y="1989443"/>
            <a:chExt cx="3069997" cy="169938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633732" y="1989443"/>
              <a:ext cx="3069997" cy="1699388"/>
              <a:chOff x="-3193768" y="2122748"/>
              <a:chExt cx="3069997" cy="16993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-2977234" y="2842224"/>
                <a:ext cx="674103" cy="7638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3193768" y="2505719"/>
                <a:ext cx="674103" cy="60320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469664" y="2247869"/>
                <a:ext cx="834099" cy="58435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97874" y="2521762"/>
                <a:ext cx="674103" cy="6726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1790233" y="3055952"/>
                <a:ext cx="674103" cy="76618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309668" y="2836132"/>
                <a:ext cx="848845" cy="7699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2455814" y="3058248"/>
                <a:ext cx="819875" cy="763887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2065317" y="2372415"/>
              <a:ext cx="1964309" cy="9748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065317" y="2524815"/>
              <a:ext cx="2301360" cy="4666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06255" y="2346781"/>
            <a:ext cx="267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Заморозить лапу </a:t>
            </a:r>
            <a:r>
              <a:rPr lang="ru-RU" sz="1400" b="1" dirty="0" smtClean="0">
                <a:latin typeface="Comic Sans MS" panose="030F0702030302020204" pitchFamily="66" charset="0"/>
              </a:rPr>
              <a:t>собаке…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4482" y="2608665"/>
            <a:ext cx="317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Замотать лапу клейкой лентой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0539" y="2913445"/>
            <a:ext cx="183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Само </a:t>
            </a:r>
            <a:r>
              <a:rPr lang="ru-RU" sz="1400" b="1" dirty="0" smtClean="0">
                <a:latin typeface="Comic Sans MS" panose="030F0702030302020204" pitchFamily="66" charset="0"/>
              </a:rPr>
              <a:t>пройдет!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26327" y="3387695"/>
            <a:ext cx="2377308" cy="31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798" y="4982970"/>
            <a:ext cx="2257388" cy="19302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64261" y="352876"/>
            <a:ext cx="2489787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Советуйся с родителями! </a:t>
            </a:r>
          </a:p>
          <a:p>
            <a:r>
              <a:rPr lang="ru-RU" sz="1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Научись понимать, какая информация правильная</a:t>
            </a:r>
            <a:r>
              <a:rPr lang="ru-RU" sz="1400" b="1" dirty="0" smtClean="0">
                <a:solidFill>
                  <a:srgbClr val="006600"/>
                </a:solidFill>
              </a:rPr>
              <a:t>!</a:t>
            </a:r>
            <a:endParaRPr lang="ru-RU" sz="1400" b="1" dirty="0">
              <a:solidFill>
                <a:srgbClr val="0066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62" y="1450873"/>
            <a:ext cx="1140095" cy="157995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88583" y="-962"/>
            <a:ext cx="151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54787" y="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1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-0.14825 L -0.01545 0.0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18479 L -0.01545 0.00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23058 L -0.01545 0.002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1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4 -0.21628 L 2.77778E-6 -7.33287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5 -0.25306 L -1.94444E-6 -7.47166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2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30" grpId="0"/>
      <p:bldP spid="30" grpId="1"/>
      <p:bldP spid="16" grpId="0"/>
      <p:bldP spid="16" grpId="2"/>
      <p:bldP spid="27" grpId="0"/>
      <p:bldP spid="27" grpId="1"/>
      <p:bldP spid="28" grpId="0"/>
      <p:bldP spid="28" grpId="1"/>
      <p:bldP spid="29" grpId="0"/>
      <p:bldP spid="29" grpId="1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16088</TotalTime>
  <Words>320</Words>
  <Application>Microsoft Office PowerPoint</Application>
  <PresentationFormat>Экран (4:3)</PresentationFormat>
  <Paragraphs>110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Безопасный Интернет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в мобильном телефоне </vt:lpstr>
      <vt:lpstr>Цени свое время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Popov</dc:creator>
  <cp:lastModifiedBy>Главный</cp:lastModifiedBy>
  <cp:revision>296</cp:revision>
  <cp:lastPrinted>2013-11-14T18:30:43Z</cp:lastPrinted>
  <dcterms:created xsi:type="dcterms:W3CDTF">2013-10-11T13:46:10Z</dcterms:created>
  <dcterms:modified xsi:type="dcterms:W3CDTF">2019-11-27T01:49:28Z</dcterms:modified>
</cp:coreProperties>
</file>