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9" r:id="rId6"/>
    <p:sldId id="260" r:id="rId7"/>
    <p:sldId id="281" r:id="rId8"/>
    <p:sldId id="300" r:id="rId9"/>
    <p:sldId id="301" r:id="rId10"/>
    <p:sldId id="302" r:id="rId11"/>
    <p:sldId id="303" r:id="rId12"/>
    <p:sldId id="298" r:id="rId13"/>
    <p:sldId id="304" r:id="rId14"/>
    <p:sldId id="299" r:id="rId15"/>
    <p:sldId id="305" r:id="rId16"/>
    <p:sldId id="306" r:id="rId17"/>
    <p:sldId id="307" r:id="rId18"/>
    <p:sldId id="297" r:id="rId19"/>
    <p:sldId id="308" r:id="rId20"/>
    <p:sldId id="309" r:id="rId21"/>
    <p:sldId id="282" r:id="rId22"/>
    <p:sldId id="266" r:id="rId23"/>
    <p:sldId id="269" r:id="rId24"/>
    <p:sldId id="317" r:id="rId25"/>
    <p:sldId id="315" r:id="rId26"/>
    <p:sldId id="312" r:id="rId27"/>
    <p:sldId id="319" r:id="rId28"/>
    <p:sldId id="314" r:id="rId29"/>
    <p:sldId id="318" r:id="rId30"/>
    <p:sldId id="270" r:id="rId31"/>
    <p:sldId id="271" r:id="rId32"/>
    <p:sldId id="323" r:id="rId33"/>
    <p:sldId id="268" r:id="rId34"/>
    <p:sldId id="316" r:id="rId35"/>
    <p:sldId id="320" r:id="rId36"/>
    <p:sldId id="313" r:id="rId37"/>
    <p:sldId id="321" r:id="rId38"/>
    <p:sldId id="310" r:id="rId39"/>
    <p:sldId id="325" r:id="rId40"/>
    <p:sldId id="322" r:id="rId41"/>
    <p:sldId id="326" r:id="rId42"/>
    <p:sldId id="267" r:id="rId43"/>
    <p:sldId id="324" r:id="rId44"/>
    <p:sldId id="327" r:id="rId45"/>
    <p:sldId id="28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5D4B-BCA8-479D-837E-8C9F268D4D01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E91D-71CF-43B0-9F29-E4D7F3391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9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F8DB-CB07-4BEE-B344-BC1A5418132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312E-4DCF-4B70-8A8F-9187C4270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7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4DA5-BF86-4506-8A63-59C9D033B0F5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7755-57C5-4CDA-8124-3D6F69B9F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8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2CFF-899E-47EA-BE35-5AD2EA0DF282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B2CF-4C69-4998-A06B-151FFD20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3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9D90-F5AB-4AF0-AD33-011EB2C3F64C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5D27-669F-4E2C-91DE-E79866D43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28E6-706A-4C6F-A150-2C139105F3AD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6FCF-2041-4E64-9AA3-12409A9C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2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957D-3784-49BB-B41B-E8EBABB38DC1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9A3A-163C-4AC5-A623-9695E5F2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5418-2508-4C67-B94A-B9E3610F80B6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5667-A9B0-495F-AD82-ABA83209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1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0A41-593D-493C-A644-B424F6C05152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923C-5C54-402D-BF02-4A424746F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4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A664-D59F-4774-872E-06375BCE87CE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BEB6-93AA-43DE-AF7D-92193CF36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3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EDE6-AD9B-43DC-96F7-92CA855AF039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71DA-4F0D-4321-AB52-8CCDA5F43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73A79-B80D-4DF7-8A92-EAEFF4187DA1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BC36-4843-4D72-A691-07DCF15D2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550" y="2636838"/>
            <a:ext cx="7500938" cy="1827212"/>
          </a:xfrm>
        </p:spPr>
        <p:txBody>
          <a:bodyPr/>
          <a:lstStyle/>
          <a:p>
            <a:pPr eaLnBrk="1" hangingPunct="1"/>
            <a:r>
              <a:rPr lang="ru-RU" sz="6000" b="1" smtClean="0">
                <a:latin typeface="Monotype Corsiva" pitchFamily="66" charset="0"/>
              </a:rPr>
              <a:t>Школьный</a:t>
            </a:r>
            <a:br>
              <a:rPr lang="ru-RU" sz="6000" b="1" smtClean="0">
                <a:latin typeface="Monotype Corsiva" pitchFamily="66" charset="0"/>
              </a:rPr>
            </a:br>
            <a:r>
              <a:rPr lang="ru-RU" sz="6000" b="1" smtClean="0">
                <a:latin typeface="Monotype Corsiva" pitchFamily="66" charset="0"/>
              </a:rPr>
              <a:t>краеведческий </a:t>
            </a:r>
            <a:br>
              <a:rPr lang="ru-RU" sz="6000" b="1" smtClean="0">
                <a:latin typeface="Monotype Corsiva" pitchFamily="66" charset="0"/>
              </a:rPr>
            </a:br>
            <a:r>
              <a:rPr lang="ru-RU" sz="6000" b="1" smtClean="0">
                <a:latin typeface="Monotype Corsiva" pitchFamily="66" charset="0"/>
              </a:rPr>
              <a:t>музей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84238"/>
            <a:ext cx="9144000" cy="1752600"/>
          </a:xfrm>
        </p:spPr>
        <p:txBody>
          <a:bodyPr/>
          <a:lstStyle/>
          <a:p>
            <a:pPr eaLnBrk="1" hangingPunct="1"/>
            <a:r>
              <a:rPr lang="ru-RU" sz="1200" i="1" smtClean="0">
                <a:solidFill>
                  <a:schemeClr val="tx1"/>
                </a:solidFill>
              </a:rPr>
              <a:t>Министерство образования и науки Республики Бурятия</a:t>
            </a:r>
          </a:p>
          <a:p>
            <a:pPr eaLnBrk="1" hangingPunct="1"/>
            <a:r>
              <a:rPr lang="ru-RU" sz="1200" i="1" smtClean="0">
                <a:solidFill>
                  <a:schemeClr val="tx1"/>
                </a:solidFill>
              </a:rPr>
              <a:t>Отдел образования Муниципального образования </a:t>
            </a:r>
          </a:p>
          <a:p>
            <a:pPr eaLnBrk="1" hangingPunct="1"/>
            <a:r>
              <a:rPr lang="ru-RU" sz="1200" i="1" smtClean="0">
                <a:solidFill>
                  <a:schemeClr val="tx1"/>
                </a:solidFill>
              </a:rPr>
              <a:t>«Баунтовский эвенкийский район»</a:t>
            </a:r>
          </a:p>
          <a:p>
            <a:pPr eaLnBrk="1" hangingPunct="1"/>
            <a:r>
              <a:rPr lang="ru-RU" sz="1200" i="1" smtClean="0">
                <a:solidFill>
                  <a:schemeClr val="tx1"/>
                </a:solidFill>
              </a:rPr>
              <a:t>МБОУ «Маловская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857500" y="214313"/>
            <a:ext cx="379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Monotype Corsiva" pitchFamily="66" charset="0"/>
              </a:rPr>
              <a:t> вещественные памятники</a:t>
            </a:r>
            <a:endParaRPr lang="ru-RU" sz="28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1746" name="Picture 2" descr="E:\Документы по музею\IMAG0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857232"/>
            <a:ext cx="4214842" cy="238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214686"/>
            <a:ext cx="45720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2857500" y="214313"/>
            <a:ext cx="379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Monotype Corsiva" pitchFamily="66" charset="0"/>
              </a:rPr>
              <a:t> вещественные памятники</a:t>
            </a:r>
            <a:endParaRPr lang="ru-RU" sz="28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785794"/>
            <a:ext cx="51435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81372" y="2909127"/>
            <a:ext cx="219556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2071688" y="857250"/>
            <a:ext cx="5143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произведения изобразительного искусства выпускников школы, картографические материалы, плакаты,  альбомы, фотографии;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2643188" y="214313"/>
            <a:ext cx="3624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Monotype Corsiva" pitchFamily="66" charset="0"/>
              </a:rPr>
              <a:t> изобразительные  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643188" y="214313"/>
            <a:ext cx="3624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Monotype Corsiva" pitchFamily="66" charset="0"/>
              </a:rPr>
              <a:t> изобразительные  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428736"/>
            <a:ext cx="2947370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3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643314"/>
            <a:ext cx="3028971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3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142984"/>
            <a:ext cx="255864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43125" y="1000125"/>
            <a:ext cx="50720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>
                <a:latin typeface="Monotype Corsiva" pitchFamily="66" charset="0"/>
              </a:rPr>
              <a:t>газеты, книги, журналы, правительственные документы, официальные документы, воспоминания, письма.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286125" y="214313"/>
            <a:ext cx="247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Monotype Corsiva" pitchFamily="66" charset="0"/>
              </a:rPr>
              <a:t>письменные: 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928670"/>
            <a:ext cx="5262182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86125" y="214313"/>
            <a:ext cx="247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Monotype Corsiva" pitchFamily="66" charset="0"/>
              </a:rPr>
              <a:t>письменные: 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928670"/>
            <a:ext cx="4674201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286125" y="214313"/>
            <a:ext cx="2360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Monotype Corsiva" pitchFamily="66" charset="0"/>
              </a:rPr>
              <a:t>письменные 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785794"/>
            <a:ext cx="364674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0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286125" y="214313"/>
            <a:ext cx="2360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письменные 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357438" y="1214438"/>
            <a:ext cx="48228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8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макеты, тексты, фотографии массового производства.</a:t>
            </a:r>
            <a:endParaRPr lang="ru-RU" sz="4800">
              <a:latin typeface="Monotype Corsiva" pitchFamily="66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14500" y="214313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научно-вспомогательный фонд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000108"/>
            <a:ext cx="5429247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1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14500" y="214313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научно-вспомогательный фонд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00313" y="3929063"/>
            <a:ext cx="457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MS Reference Sans Serif" pitchFamily="34" charset="0"/>
              </a:rPr>
              <a:t>Севастопольское сражение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8538" y="1125538"/>
            <a:ext cx="4938712" cy="4373562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Monotype Corsiva" pitchFamily="66" charset="0"/>
              </a:rPr>
              <a:t>Музей от греческого </a:t>
            </a:r>
            <a:r>
              <a:rPr lang="en-US" sz="3200" b="1" dirty="0" smtClean="0">
                <a:latin typeface="Monotype Corsiva" pitchFamily="66" charset="0"/>
              </a:rPr>
              <a:t>museum – </a:t>
            </a:r>
            <a:r>
              <a:rPr lang="ru-RU" sz="3200" b="1" dirty="0" smtClean="0">
                <a:latin typeface="Monotype Corsiva" pitchFamily="66" charset="0"/>
              </a:rPr>
              <a:t> храм муз, научно – исследовательское или научно- просветительское учреждение, осуществляющее комплектование, хранение, изучение и популяризацию памятников естественной истории, материальной и духовной культуры.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Monotype Corsiva" pitchFamily="66" charset="0"/>
              </a:rPr>
              <a:t>	Существует несколько типов музеев. Наш музей краеведческий.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14500" y="214313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научно-вспомогательный фонд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857500" y="4429125"/>
            <a:ext cx="365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latin typeface="Monotype Corsiva" pitchFamily="66" charset="0"/>
              </a:rPr>
              <a:t>«Баунт через 100 лет»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01097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215313" y="6286500"/>
            <a:ext cx="714375" cy="412750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1857375" y="857250"/>
            <a:ext cx="5616575" cy="4857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4000" smtClean="0">
                <a:latin typeface="Monotype Corsiva" pitchFamily="66" charset="0"/>
              </a:rPr>
              <a:t>Поисковая работа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smtClean="0">
                <a:latin typeface="Monotype Corsiva" pitchFamily="66" charset="0"/>
              </a:rPr>
              <a:t>Исследовательская работа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smtClean="0">
                <a:latin typeface="Monotype Corsiva" pitchFamily="66" charset="0"/>
              </a:rPr>
              <a:t>Оформление экспозиций,                         выставок.</a:t>
            </a:r>
          </a:p>
        </p:txBody>
      </p:sp>
      <p:sp>
        <p:nvSpPr>
          <p:cNvPr id="22531" name="Заголовок 4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86688" cy="447675"/>
          </a:xfrm>
        </p:spPr>
        <p:txBody>
          <a:bodyPr/>
          <a:lstStyle/>
          <a:p>
            <a:pPr algn="ctr" eaLnBrk="1" hangingPunct="1"/>
            <a:r>
              <a:rPr lang="ru-RU" sz="3000" smtClean="0">
                <a:solidFill>
                  <a:srgbClr val="FFFF00"/>
                </a:solidFill>
                <a:latin typeface="Monotype Corsiva" pitchFamily="66" charset="0"/>
              </a:rPr>
              <a:t>Основные направления деятельности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215313" y="6286500"/>
            <a:ext cx="714375" cy="412750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4286250" y="357188"/>
            <a:ext cx="4429125" cy="635793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Monotype Corsiva" pitchFamily="66" charset="0"/>
              </a:rPr>
              <a:t> </a:t>
            </a:r>
          </a:p>
          <a:p>
            <a:pPr algn="ctr" eaLnBrk="1" hangingPunct="1"/>
            <a:r>
              <a:rPr lang="ru-RU" sz="2800" smtClean="0">
                <a:latin typeface="Monotype Corsiva" pitchFamily="66" charset="0"/>
              </a:rPr>
              <a:t>п.Маловский расположен на берегу ключа Ауник, который впадает в реку Багдаринку. В 1959 году управление прииска находящееся в поселке Ципикан, перебазируется в поселок Маловск. С того времени прииск Маловский является центром золотодобывающей промышленности района. </a:t>
            </a:r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42852"/>
            <a:ext cx="2857520" cy="49359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Поселок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785794"/>
            <a:ext cx="3357562" cy="560747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>
          <a:xfrm>
            <a:off x="4286250" y="714375"/>
            <a:ext cx="4500563" cy="5643563"/>
          </a:xfrm>
        </p:spPr>
        <p:txBody>
          <a:bodyPr/>
          <a:lstStyle/>
          <a:p>
            <a:pPr eaLnBrk="1" hangingPunct="1"/>
            <a:r>
              <a:rPr lang="ru-RU" sz="1700" smtClean="0">
                <a:latin typeface="Monotype Corsiva" pitchFamily="66" charset="0"/>
              </a:rPr>
              <a:t>   В нашем музее есть отдел, посвященный Великой Отечественной войне. В нем представлены экспонаты – </a:t>
            </a:r>
            <a:r>
              <a:rPr lang="ru-RU" sz="1700" u="sng" smtClean="0">
                <a:latin typeface="Monotype Corsiva" pitchFamily="66" charset="0"/>
              </a:rPr>
              <a:t>штык винтовки Мосина и ствол от браунинга образца 1903года.</a:t>
            </a:r>
            <a:r>
              <a:rPr lang="ru-RU" sz="1700" smtClean="0">
                <a:latin typeface="Monotype Corsiva" pitchFamily="66" charset="0"/>
              </a:rPr>
              <a:t> Так же имеются награды за трудовые заслуги  перед Отечеством, юбилейные медали, ордена Советского Союза, орден «За победу над Японией» и многие другие. Собран материал о ветеранах Вов :Бугдаеве В.Б., который дошёл до Берлина и расписался на стене Рейхстага,  Манзыреве В.В., Степанове И.Д., Крушинском Ф.В. Сотрудниками музея была создана Книга памяти, в которую внесены жители п.Маловский, ушедшие на фронт.</a:t>
            </a:r>
          </a:p>
          <a:p>
            <a:pPr eaLnBrk="1" hangingPunct="1"/>
            <a:r>
              <a:rPr lang="ru-RU" sz="1700" smtClean="0">
                <a:latin typeface="Monotype Corsiva" pitchFamily="66" charset="0"/>
              </a:rPr>
              <a:t>   Оформлена экспозиция по  участникам трудового фронта . </a:t>
            </a:r>
          </a:p>
          <a:p>
            <a:pPr eaLnBrk="1" hangingPunct="1"/>
            <a:r>
              <a:rPr lang="ru-RU" sz="1700" smtClean="0">
                <a:latin typeface="Monotype Corsiva" pitchFamily="66" charset="0"/>
              </a:rPr>
              <a:t>   Ценными экспонатами являются письма с фронта семьи Кузнецовых. В Польше Кузнецову поставлен памятник и польские дети до сих пор ходят к этому памятнику и возлагают к нему цветы, а также ведут активную переписку с родственниками Кузнецова. </a:t>
            </a:r>
          </a:p>
          <a:p>
            <a:pPr eaLnBrk="1" hangingPunct="1"/>
            <a:r>
              <a:rPr lang="ru-RU" sz="1700" smtClean="0">
                <a:latin typeface="Monotype Corsiva" pitchFamily="66" charset="0"/>
              </a:rPr>
              <a:t> </a:t>
            </a:r>
          </a:p>
          <a:p>
            <a:pPr eaLnBrk="1" hangingPunct="1"/>
            <a:endParaRPr lang="ru-RU" sz="1700" smtClean="0"/>
          </a:p>
        </p:txBody>
      </p:sp>
      <p:pic>
        <p:nvPicPr>
          <p:cNvPr id="10242" name="Picture 2" descr="E:\фото музей\IMAG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928670"/>
            <a:ext cx="3929090" cy="19007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CC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214290"/>
            <a:ext cx="607223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Великая Отечественная война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3905246" cy="31108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музей все\Документы по музею\фото музей\SDC13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1214438"/>
            <a:ext cx="5286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428736"/>
            <a:ext cx="245015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0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627" name="Picture 2" descr="E:\музей все\Документы по музею\фото музей\SDC13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28688"/>
            <a:ext cx="24860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E:\музей все\Документы по музею\фото музей\SDC136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286125"/>
            <a:ext cx="23431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357298"/>
            <a:ext cx="5303777" cy="272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музей все\Документы по музею\фото музей\SDC13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1214438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928670"/>
            <a:ext cx="4674201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3286125" y="214313"/>
            <a:ext cx="324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Monotype Corsiva" pitchFamily="66" charset="0"/>
              </a:rPr>
              <a:t>Письма с фронта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музей все\Документы по музею\фото музей\SDC13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07156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78581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286000" y="785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>
                <a:latin typeface="Calibri" pitchFamily="34" charset="0"/>
              </a:rPr>
              <a:t>МБОУ «Маловская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143375" y="785813"/>
            <a:ext cx="4643438" cy="53578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этом разделе нашего музея представлены различные денежные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знаки.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3246606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Нумизматика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3714776" cy="2147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3770012" cy="22573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143375" y="785813"/>
            <a:ext cx="4572000" cy="33575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       В отделе представлены предметы быта, которыми пользовались люди в XVII-XX веках: самовары разных размеров, чугунки 30-х годов, угольные утюги, часы 50-60-х годов, весы старинного образца, вафельница начала XX века, осколки древней русской посуды. Кайла была обнаружена в Ципикане при вскрытии породы Любансин А.В. Бивень мамонта найден Зеленовым С.В. на участке старательской артели «Искра».</a:t>
            </a:r>
          </a:p>
          <a:p>
            <a:pPr eaLnBrk="1" hangingPunct="1">
              <a:buFont typeface="Arial" charset="0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5715040" cy="45178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Предметы  быта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XVII-XX в.в.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14818"/>
            <a:ext cx="3698534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215313" y="6286500"/>
            <a:ext cx="714375" cy="412750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музей все\Документы по музею\фото музей\SDC13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928688"/>
            <a:ext cx="332898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071938" y="714375"/>
            <a:ext cx="4714875" cy="5572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Маловске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начальная школа открылась в 1937 году. Первый директор – Леонов Федор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Никанорович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учительньца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Летова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Федосья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Ильинична. Первыми учениками были: Баранова Геля,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Спирин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Костя,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Вылков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Саша,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Баракина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Клава, Захаров Коля и другие. Некоторые до сих пор живут в поселке. Учителями 50-х годов были: Пономарева Е.И., Иванова С.Д. Директором школы была Пономарева Е.И. 1953 год открылся шестой класс, а в 1953-54 году-седьмой. В 1956 году директором уже средней школы становится Зарубин Г.М. Завучем была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Замараева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А.М.- учитель литературы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Более 30-и лет проработала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школе учитель начальных классов Глотова Я.Е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.,.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1960 году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школа реорганизуется в восьмилетнюю,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директор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Герасимчук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И.П.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 60-х годов ведет краеведческую работу Герасимчук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Е.М.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это энтузиаст своего дела. Первый музей, созданный её руками и руками её учеников в школе был признан одним из лучших в республике. Семья Герасимчук оставила заметный след в жизнедеятельности не только школы, на и района. Большой вклад внесла в деятельность школы Луиза Владимировна Скосырская. Именно в эти годы активно работал клуб интернациональной дружбы,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велась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переписка с пенсионерами из стран Восточной Европы. Организовала эту работу Смирнова Зоя Васильевна. В 1976 году директором школы была Трухина Нина Никитична. За время её работы строится новая школа, которая ныне функционирует. В это время работает Троицкая Нина Васильевна,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Мудрова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Валентина Андреевна. В 1983 году школе присуждают статус средней школы. Долгое время учителем химии проработала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Шатуева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Роза Иннокентьевна.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Немакина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Л.П. ведет математику в школе с середины 70-хых годов, а с 1992 года стала директором школы. В настоящее время директором школы является Скосырская Т.Г.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За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время своей работы школа выпустила огромное количество выпускников. Есть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золотые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серебряные медалисты: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Это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доказывает, что ученики, обучающиеся в М.С.Ш., получают хорошие и прочные знания. На экспозиции «школа» представлены фотографии классов, выпускников, атрибуты пионерской организации: знамена, барабаны.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28604"/>
            <a:ext cx="2286016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Школа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3847907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3727659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музей все\Документы по музею\фото музей\SDC13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928688"/>
            <a:ext cx="36766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E:\музей все\Документы по музею\фото музей\SDC136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1071563"/>
            <a:ext cx="53609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музей все\Документы по музею\фото музей\SDC13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928688"/>
            <a:ext cx="22399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E:\музей все\Документы по музею\фото музей\SDC136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214688"/>
            <a:ext cx="31051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музей все\Документы по музею\фото музей\SDC13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000125"/>
            <a:ext cx="41433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928670"/>
            <a:ext cx="4608000" cy="34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38" y="285750"/>
            <a:ext cx="8001000" cy="4476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Встреча с поэтом </a:t>
            </a:r>
            <a:r>
              <a:rPr lang="ru-RU" sz="3000" dirty="0" err="1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Е.Козулиным</a:t>
            </a:r>
            <a:endParaRPr lang="ru-RU" sz="3000" dirty="0">
              <a:solidFill>
                <a:srgbClr val="FFFF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15313" y="6286500"/>
            <a:ext cx="714375" cy="412750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3500438" y="1000125"/>
            <a:ext cx="39290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Коренев Сергей Ананьевич</a:t>
            </a:r>
          </a:p>
          <a:p>
            <a:r>
              <a:rPr lang="ru-RU" sz="1600">
                <a:latin typeface="Calibri" pitchFamily="34" charset="0"/>
              </a:rPr>
              <a:t>Член Союза художников России</a:t>
            </a:r>
          </a:p>
          <a:p>
            <a:r>
              <a:rPr lang="ru-RU" sz="1600">
                <a:latin typeface="Calibri" pitchFamily="34" charset="0"/>
              </a:rPr>
              <a:t>Родился в 1953 году в п. Тугокочен Читинской области. Закончил в 1968 году Маловскую восьмилетнюю школу. С 1970 по 1975гг. учился в Иркутском  училище искусств на декоративном отделении. С 1978 года работает в Иркутских  зональных творческо-производительных мастерских. Член Союза художников России с 1987 года.</a:t>
            </a:r>
          </a:p>
          <a:p>
            <a:r>
              <a:rPr lang="ru-RU" sz="1600">
                <a:latin typeface="Calibri" pitchFamily="34" charset="0"/>
              </a:rPr>
              <a:t>Участвовал в выставках, областных и зональных: Москва  1980г., 1984г..В зарубежных выставках: Финляндия 1990 г..Произведения находятся в  Иркутском областном музее и в частных коллекциях Финляндии и Германии.</a:t>
            </a:r>
          </a:p>
        </p:txBody>
      </p:sp>
      <p:pic>
        <p:nvPicPr>
          <p:cNvPr id="40963" name="Picture 1" descr="D:\Documents and Settings\Администратор\Рабочий стол\03203119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572125"/>
            <a:ext cx="723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Documents and Settings\Администратор\Рабочий стол\проект город дополнительно фото\20130206_141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264729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836613"/>
            <a:ext cx="5072063" cy="428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300" dirty="0" smtClean="0">
                <a:latin typeface="Monotype Corsiva" pitchFamily="66" charset="0"/>
              </a:rPr>
              <a:t>История о возникновении музея.</a:t>
            </a:r>
            <a:endParaRPr lang="ru-RU" sz="3300" dirty="0">
              <a:latin typeface="Monotype Corsiva" pitchFamily="66" charset="0"/>
            </a:endParaRPr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2339975" y="1268413"/>
            <a:ext cx="5143500" cy="5214937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Monotype Corsiva" pitchFamily="66" charset="0"/>
              </a:rPr>
              <a:t>   </a:t>
            </a:r>
          </a:p>
          <a:p>
            <a:pPr eaLnBrk="1" hangingPunct="1"/>
            <a:r>
              <a:rPr lang="ru-RU" sz="1800" dirty="0" smtClean="0">
                <a:latin typeface="Monotype Corsiva" pitchFamily="66" charset="0"/>
              </a:rPr>
              <a:t>   </a:t>
            </a:r>
            <a:r>
              <a:rPr lang="ru-RU" sz="1800" b="1" dirty="0" smtClean="0">
                <a:latin typeface="Monotype Corsiva" pitchFamily="66" charset="0"/>
              </a:rPr>
              <a:t>Музей основан в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2000 </a:t>
            </a:r>
            <a:r>
              <a:rPr lang="ru-RU" sz="1800" b="1" dirty="0" smtClean="0">
                <a:latin typeface="Monotype Corsiva" pitchFamily="66" charset="0"/>
              </a:rPr>
              <a:t>году учителем истории </a:t>
            </a:r>
            <a:r>
              <a:rPr lang="ru-RU" sz="1800" b="1" dirty="0" err="1" smtClean="0">
                <a:latin typeface="Monotype Corsiva" pitchFamily="66" charset="0"/>
              </a:rPr>
              <a:t>О.И.Тихоновой</a:t>
            </a:r>
            <a:r>
              <a:rPr lang="ru-RU" sz="1800" b="1" dirty="0" smtClean="0">
                <a:latin typeface="Monotype Corsiva" pitchFamily="66" charset="0"/>
              </a:rPr>
              <a:t>. Первоначально музей располагался в небольшой комнате. Первыми экспонатами музея были: утюг, патефон, коромысло, бивень мамонта и шерстистого носорога и т.д. В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2002 </a:t>
            </a:r>
            <a:r>
              <a:rPr lang="ru-RU" sz="1800" b="1" dirty="0" smtClean="0">
                <a:latin typeface="Monotype Corsiva" pitchFamily="66" charset="0"/>
              </a:rPr>
              <a:t>году  экспонаты музея были перемещены  в более светлое и просторное </a:t>
            </a:r>
            <a:r>
              <a:rPr lang="ru-RU" sz="1800" b="1" dirty="0" smtClean="0">
                <a:latin typeface="Monotype Corsiva" pitchFamily="66" charset="0"/>
              </a:rPr>
              <a:t>помещение.</a:t>
            </a:r>
          </a:p>
          <a:p>
            <a:pPr eaLnBrk="1" hangingPunct="1"/>
            <a:endParaRPr lang="ru-RU" sz="1800" b="1" dirty="0">
              <a:latin typeface="Monotype Corsiva" pitchFamily="66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музей все\Документы по музею\фото музей\SDC13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071563"/>
            <a:ext cx="4914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3714750" y="1214438"/>
            <a:ext cx="37147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Родился в 1953 году в посёлке Ципикан. Закончил Маловскую восьмилетнюю школу  в 1968 году и Багдаринскую среднюю школу в 1970 году. Затем поступил в Качинское летное высшее военное училище. Туда он поступил с первой попытки: помогла хорошая теоретическая и  физическая подготовка. После выпуска из училища был истребительный полк. И опять напряжённая учёба в классе, на тренажёре, в небе. И вот новая должность – командир звена. Николай Васильевич сумел стать для молодых лётчиков настоящим наставником.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Майор Третьяков награждён орденом Красной Звезды за оказание интернациональной помощи Демократической Республике Афганистан, служил в Германии. Ушёл в отставку в звании полковника.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714375" y="142875"/>
            <a:ext cx="7643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50260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Третьяков Николай Васильевич </a:t>
            </a:r>
          </a:p>
          <a:p>
            <a:pPr algn="ctr"/>
            <a:r>
              <a:rPr lang="ru-RU" sz="2800" b="1">
                <a:solidFill>
                  <a:srgbClr val="50260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Полковник ВВС России</a:t>
            </a:r>
            <a:endParaRPr lang="ru-RU" sz="1400">
              <a:solidFill>
                <a:srgbClr val="502604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 descr="D:\Documents and Settings\Администратор\Рабочий стол\проект город дополнительно фото\20130206_1417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3211" y="1991311"/>
            <a:ext cx="3357587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013" name="Picture 1" descr="D:\Documents and Settings\Администратор\Рабочий стол\03203119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572125"/>
            <a:ext cx="723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0" y="571500"/>
            <a:ext cx="4500563" cy="5857875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золото было найдено на речке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Чирокан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точнее по его притоку, ключу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Гулакочи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1840-ых годах беглыми каторжниками. Каким-то образом эта новость дошла до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Петербурга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жандармерии. Доверенное лицо шефа жандармерии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прибыло на место и сделало вскрышу, на 100 пудов земли оказался 1 золотник. С того времени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Баунте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открылись не один десяток участков и 12 золотодобывающих артелей: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«Искра»,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Ципиканский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прииск», «Ирис», «Север»,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Чинокан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»…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всю историю района намыто 130-140 тонн золота. В нашем музее можно найти подробную информацию о каждой из организаций. Так же имеются фотографии с полигонов, золотодобывающей техники. Отдельного внимания заслуживает и макет «Баунт через 100 лет», который сделан руками наших учеников. В день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160-летия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золотодобывающей промышленности Кузнецова Мария нарисовала картину «Участок» и получила заслуженный приз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E:\фото музей\IMAG0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714375"/>
            <a:ext cx="3505200" cy="571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392909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Золотодобыча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:\музей все\Документы по музею\фото музей\SDC13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285875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окументы по музею\IMAG0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071546"/>
            <a:ext cx="530069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001000" cy="447675"/>
          </a:xfrm>
        </p:spPr>
        <p:txBody>
          <a:bodyPr/>
          <a:lstStyle/>
          <a:p>
            <a:pPr algn="ctr" eaLnBrk="1" hangingPunct="1"/>
            <a:r>
              <a:rPr lang="ru-RU" sz="3000" smtClean="0">
                <a:solidFill>
                  <a:srgbClr val="FFFF00"/>
                </a:solidFill>
                <a:latin typeface="Monotype Corsiva" pitchFamily="66" charset="0"/>
              </a:rPr>
              <a:t>Роль музея в жизни школы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975" y="1773238"/>
            <a:ext cx="4143375" cy="271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smtClean="0">
                <a:latin typeface="Monotype Corsiva" pitchFamily="66" charset="0"/>
              </a:rPr>
              <a:t>Уроки мужества.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smtClean="0">
                <a:latin typeface="Monotype Corsiva" pitchFamily="66" charset="0"/>
              </a:rPr>
              <a:t>Проведение экскурсий для учащихся и гостей школы.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smtClean="0">
                <a:latin typeface="Monotype Corsiva" pitchFamily="66" charset="0"/>
              </a:rPr>
              <a:t>Проведение классных часов.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smtClean="0">
                <a:latin typeface="Monotype Corsiva" pitchFamily="66" charset="0"/>
              </a:rPr>
              <a:t>Встречи с ветеранами и тружениками тыла.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14500" y="214313"/>
            <a:ext cx="6072188" cy="954087"/>
          </a:xfrm>
          <a:prstGeom prst="rect">
            <a:avLst/>
          </a:prstGeom>
        </p:spPr>
        <p:txBody>
          <a:bodyPr wrap="none" fromWordArt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10" dirty="0">
                <a:solidFill>
                  <a:srgbClr val="FFFF00"/>
                </a:solidFill>
                <a:latin typeface="Monotype Corsiva" pitchFamily="66" charset="0"/>
              </a:rPr>
              <a:t>                               </a:t>
            </a:r>
          </a:p>
        </p:txBody>
      </p:sp>
      <p:pic>
        <p:nvPicPr>
          <p:cNvPr id="6147" name="Схема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89" t="-5145" r="-5812" b="-5051"/>
          <a:stretch>
            <a:fillRect/>
          </a:stretch>
        </p:blipFill>
        <p:spPr bwMode="auto">
          <a:xfrm>
            <a:off x="2339975" y="1484313"/>
            <a:ext cx="45354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001000" cy="8572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CC"/>
                </a:solidFill>
              </a:rPr>
              <a:t/>
            </a:r>
            <a:br>
              <a:rPr lang="ru-RU" smtClean="0">
                <a:solidFill>
                  <a:srgbClr val="FFFFCC"/>
                </a:solidFill>
              </a:rPr>
            </a:br>
            <a:r>
              <a:rPr lang="ru-RU" sz="3000" smtClean="0">
                <a:solidFill>
                  <a:srgbClr val="FFFF00"/>
                </a:solidFill>
                <a:latin typeface="Monotype Corsiva" pitchFamily="66" charset="0"/>
              </a:rPr>
              <a:t>Руководитель и актив музея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8175" y="1196975"/>
            <a:ext cx="6378575" cy="43481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u="sng" dirty="0"/>
              <a:t>РУКОВОДИТЕЛЬ </a:t>
            </a:r>
            <a:r>
              <a:rPr lang="ru-RU" sz="1700" b="1" u="sng" dirty="0" smtClean="0"/>
              <a:t>МУЗЕЯ</a:t>
            </a:r>
            <a:endParaRPr lang="ru-RU" sz="1700" i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КОНТРОЛИРУЕТ РАБОТУ ЗАВЕДУЮЩИХ ОТДЕЛАМИ;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СОТРУДНИЧАЕТ С ДРУГИМИ МУЗЕЯМИ И СТРУКТУРНЫМИ ПОДРАЗДЕЛЕНИЯМИ</a:t>
            </a:r>
            <a:r>
              <a:rPr lang="ru-RU" sz="17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Работники музея  </a:t>
            </a:r>
            <a:r>
              <a:rPr lang="ru-RU" sz="1700" b="1" u="sng" dirty="0" smtClean="0"/>
              <a:t>ЗАНИМАЮТСЯ</a:t>
            </a:r>
            <a:endParaRPr lang="ru-RU" sz="1700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ПОИСКОВОЙ ДЕЯТЕЛЬНОСТЬЮ;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НАПИСАНИЕМ ИССЛЕДОВАТЕЛЬСКИХ РАБОТ;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ПОПОЛНЕНИЕМ МУЗЕЯ ЭКСПОНАТАМИ;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СОЗДАНИЕМ ВЫСТАВОК И ЭКСПОЗИЦИЙ;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ПРОВЕДЕНИЕМ </a:t>
            </a:r>
            <a:r>
              <a:rPr lang="ru-RU" sz="1700" dirty="0" smtClean="0"/>
              <a:t>ЭКСКУРСИЙ.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/>
              <a:t>                        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u="sng" dirty="0" smtClean="0"/>
              <a:t>ОФОРМИТЕЛЬ </a:t>
            </a:r>
            <a:r>
              <a:rPr lang="ru-RU" sz="1700" b="1" u="sng" dirty="0"/>
              <a:t>ЗАНИМАЕТСЯ:</a:t>
            </a:r>
            <a:endParaRPr lang="ru-RU" sz="1700" u="sng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ОФОРМЛЕНИЕМ  ВЫСТАВОК, СТЕНДОВ;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/>
              <a:t>ПОДГОТОВКОЙ </a:t>
            </a:r>
            <a:r>
              <a:rPr lang="ru-RU" sz="1700" dirty="0" smtClean="0"/>
              <a:t>ТЕМАТИЧЕСКИХ ЭКСПОЗИЦИЙ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/>
              <a:t> </a:t>
            </a:r>
            <a:r>
              <a:rPr lang="ru-RU" sz="1700" dirty="0" smtClean="0"/>
              <a:t> </a:t>
            </a:r>
            <a:r>
              <a:rPr lang="ru-RU" sz="1700" b="1" u="sng" dirty="0" smtClean="0"/>
              <a:t>ФОТОГРАФ:</a:t>
            </a:r>
            <a:endParaRPr lang="ru-RU" sz="1700" i="1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/>
              <a:t>  </a:t>
            </a:r>
            <a:r>
              <a:rPr lang="ru-RU" sz="1700" dirty="0"/>
              <a:t>ПОПОЛНЯЕТ АРХИВ МУЗЕЯ ФОТОГРАФИЯМИ, ВИДЕОЗАПИСЯМИ;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/>
              <a:t>  </a:t>
            </a:r>
            <a:r>
              <a:rPr lang="ru-RU" sz="1700" dirty="0"/>
              <a:t>СОЗДАЕТ СЛАЙДЫ,  ПРЕЗЕНТАЦИИ ДЛЯ МЕРОПРИЯТИЙ.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2289" name="Picture 1" descr="H:\Документы по музею\PIC_34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2416684" cy="181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215313" y="6286500"/>
            <a:ext cx="714375" cy="412750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3"/>
          <p:cNvSpPr>
            <a:spLocks noGrp="1"/>
          </p:cNvSpPr>
          <p:nvPr>
            <p:ph type="body" sz="half" idx="2"/>
          </p:nvPr>
        </p:nvSpPr>
        <p:spPr>
          <a:xfrm>
            <a:off x="1785938" y="714375"/>
            <a:ext cx="5786437" cy="4294188"/>
          </a:xfrm>
        </p:spPr>
        <p:txBody>
          <a:bodyPr/>
          <a:lstStyle/>
          <a:p>
            <a:pPr eaLnBrk="1" hangingPunct="1"/>
            <a:r>
              <a:rPr lang="ru-RU" sz="3200" u="sng" smtClean="0">
                <a:latin typeface="Monotype Corsiva" pitchFamily="66" charset="0"/>
              </a:rPr>
              <a:t>вещественные памятники</a:t>
            </a:r>
            <a:r>
              <a:rPr lang="ru-RU" sz="3200" smtClean="0">
                <a:latin typeface="Monotype Corsiva" pitchFamily="66" charset="0"/>
              </a:rPr>
              <a:t>: орудия труда, предметы быта, сельскохозяйственные орудия, ремесленные изделия, образцы фабрично-заводских изделий, оружие, нумизматические материалы, образцы горных пород, археологические находки;</a:t>
            </a:r>
          </a:p>
          <a:p>
            <a:pPr eaLnBrk="1" hangingPunct="1"/>
            <a:endParaRPr lang="ru-RU" sz="2000" smtClean="0">
              <a:latin typeface="Monotype Corsiva" pitchFamily="66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143250" y="142875"/>
            <a:ext cx="314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Sylfaen" pitchFamily="18" charset="0"/>
              </a:rPr>
              <a:t>Основной фонд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фото музей\IMAG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786190"/>
            <a:ext cx="3186981" cy="1775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5" name="Picture 3" descr="E:\фото музей\IMAG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357430"/>
            <a:ext cx="1416134" cy="2299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6" name="Picture 4" descr="E:\фото музей\SDC136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3447123" cy="1661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857500" y="214313"/>
            <a:ext cx="379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Monotype Corsiva" pitchFamily="66" charset="0"/>
              </a:rPr>
              <a:t> вещественные памятники</a:t>
            </a:r>
            <a:endParaRPr lang="ru-RU" sz="28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E:\фото музей\SDC136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000108"/>
            <a:ext cx="1607355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0" name="Picture 4" descr="E:\фото музей\SDC136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000108"/>
            <a:ext cx="2272569" cy="2148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1" name="Picture 5" descr="E:\фото музей\SDC136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098" y="3429000"/>
            <a:ext cx="5153158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2857500" y="214313"/>
            <a:ext cx="379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Monotype Corsiva" pitchFamily="66" charset="0"/>
              </a:rPr>
              <a:t> вещественные памятники</a:t>
            </a:r>
            <a:endParaRPr lang="ru-RU" sz="28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768</Words>
  <Application>Microsoft Office PowerPoint</Application>
  <PresentationFormat>Экран (4:3)</PresentationFormat>
  <Paragraphs>99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Школьный краеведческий  музей</vt:lpstr>
      <vt:lpstr>Презентация PowerPoint</vt:lpstr>
      <vt:lpstr>Презентация PowerPoint</vt:lpstr>
      <vt:lpstr>    История о возникновении музея.</vt:lpstr>
      <vt:lpstr>Презентация PowerPoint</vt:lpstr>
      <vt:lpstr> Руководитель и актив музея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музея в жизни школы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Маловский краеведческий музей</dc:title>
  <dc:creator>Ученик</dc:creator>
  <cp:lastModifiedBy>Главный</cp:lastModifiedBy>
  <cp:revision>198</cp:revision>
  <dcterms:created xsi:type="dcterms:W3CDTF">2011-11-30T04:21:01Z</dcterms:created>
  <dcterms:modified xsi:type="dcterms:W3CDTF">2021-09-24T10:24:51Z</dcterms:modified>
</cp:coreProperties>
</file>