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33" r:id="rId2"/>
    <p:sldId id="301" r:id="rId3"/>
    <p:sldId id="372" r:id="rId4"/>
    <p:sldId id="373" r:id="rId5"/>
    <p:sldId id="374" r:id="rId6"/>
    <p:sldId id="375" r:id="rId7"/>
    <p:sldId id="302" r:id="rId8"/>
    <p:sldId id="304" r:id="rId9"/>
    <p:sldId id="305" r:id="rId10"/>
    <p:sldId id="306" r:id="rId11"/>
    <p:sldId id="308" r:id="rId12"/>
    <p:sldId id="309" r:id="rId13"/>
    <p:sldId id="3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28" userDrawn="1">
          <p15:clr>
            <a:srgbClr val="A4A3A4"/>
          </p15:clr>
        </p15:guide>
        <p15:guide id="2" pos="224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 Efimovsky" initials="AE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  <a:srgbClr val="00B050"/>
    <a:srgbClr val="D7181E"/>
    <a:srgbClr val="FFCCCC"/>
    <a:srgbClr val="FFFF99"/>
    <a:srgbClr val="B3CEE5"/>
    <a:srgbClr val="CCFF99"/>
    <a:srgbClr val="FFCC99"/>
    <a:srgbClr val="F3A67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62" autoAdjust="0"/>
    <p:restoredTop sz="96830" autoAdjust="0"/>
  </p:normalViewPr>
  <p:slideViewPr>
    <p:cSldViewPr snapToGrid="0" showGuides="1">
      <p:cViewPr varScale="1">
        <p:scale>
          <a:sx n="71" d="100"/>
          <a:sy n="71" d="100"/>
        </p:scale>
        <p:origin x="-1260" y="-102"/>
      </p:cViewPr>
      <p:guideLst>
        <p:guide orient="horz" pos="2228"/>
        <p:guide pos="2245"/>
      </p:guideLst>
    </p:cSldViewPr>
  </p:slideViewPr>
  <p:outlineViewPr>
    <p:cViewPr>
      <p:scale>
        <a:sx n="33" d="100"/>
        <a:sy n="33" d="100"/>
      </p:scale>
      <p:origin x="0" y="-1107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7596"/>
    </p:cViewPr>
  </p:sorterViewPr>
  <p:notesViewPr>
    <p:cSldViewPr snapToGrid="0" showGuides="1">
      <p:cViewPr varScale="1">
        <p:scale>
          <a:sx n="97" d="100"/>
          <a:sy n="97" d="100"/>
        </p:scale>
        <p:origin x="6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58752-EDA5-40AB-A891-727AA1C2B917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44027-2C1F-4C73-9A78-FE4A00561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66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21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97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7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10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97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45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59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6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11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82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0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A3E3B-5340-48C2-BBF1-E251CA96180E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66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10" Type="http://schemas.openxmlformats.org/officeDocument/2006/relationships/image" Target="../media/image48.png"/><Relationship Id="rId4" Type="http://schemas.openxmlformats.org/officeDocument/2006/relationships/image" Target="../media/image44.png"/><Relationship Id="rId9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20.png"/><Relationship Id="rId7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13" Type="http://schemas.microsoft.com/office/2007/relationships/hdphoto" Target="../media/hdphoto2.wdp"/><Relationship Id="rId18" Type="http://schemas.openxmlformats.org/officeDocument/2006/relationships/image" Target="../media/image36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12" Type="http://schemas.openxmlformats.org/officeDocument/2006/relationships/image" Target="../media/image33.png"/><Relationship Id="rId17" Type="http://schemas.microsoft.com/office/2007/relationships/hdphoto" Target="../media/hdphoto4.wdp"/><Relationship Id="rId2" Type="http://schemas.openxmlformats.org/officeDocument/2006/relationships/image" Target="../media/image24.jpeg"/><Relationship Id="rId16" Type="http://schemas.openxmlformats.org/officeDocument/2006/relationships/image" Target="../media/image35.png"/><Relationship Id="rId20" Type="http://schemas.microsoft.com/office/2007/relationships/hdphoto" Target="../media/hdphoto5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jpeg"/><Relationship Id="rId11" Type="http://schemas.microsoft.com/office/2007/relationships/hdphoto" Target="../media/hdphoto1.wdp"/><Relationship Id="rId5" Type="http://schemas.openxmlformats.org/officeDocument/2006/relationships/image" Target="../media/image27.jpeg"/><Relationship Id="rId15" Type="http://schemas.microsoft.com/office/2007/relationships/hdphoto" Target="../media/hdphoto3.wdp"/><Relationship Id="rId10" Type="http://schemas.openxmlformats.org/officeDocument/2006/relationships/image" Target="../media/image32.png"/><Relationship Id="rId19" Type="http://schemas.openxmlformats.org/officeDocument/2006/relationships/image" Target="../media/image37.png"/><Relationship Id="rId4" Type="http://schemas.openxmlformats.org/officeDocument/2006/relationships/image" Target="../media/image26.jpeg"/><Relationship Id="rId9" Type="http://schemas.openxmlformats.org/officeDocument/2006/relationships/image" Target="../media/image31.jpeg"/><Relationship Id="rId1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7152770" y="1"/>
            <a:ext cx="1999211" cy="6857999"/>
          </a:xfrm>
          <a:prstGeom prst="rect">
            <a:avLst/>
          </a:prstGeom>
          <a:solidFill>
            <a:srgbClr val="005BAA"/>
          </a:solidFill>
          <a:ln>
            <a:noFill/>
          </a:ln>
          <a:effectLst>
            <a:glow rad="25400">
              <a:schemeClr val="tx1">
                <a:lumMod val="50000"/>
                <a:lumOff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3994" y="367314"/>
            <a:ext cx="1816760" cy="14983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" name="Овал 16"/>
          <p:cNvSpPr/>
          <p:nvPr/>
        </p:nvSpPr>
        <p:spPr>
          <a:xfrm>
            <a:off x="6392035" y="4093320"/>
            <a:ext cx="2664000" cy="2664000"/>
          </a:xfrm>
          <a:prstGeom prst="ellipse">
            <a:avLst/>
          </a:prstGeom>
          <a:solidFill>
            <a:schemeClr val="bg1"/>
          </a:solidFill>
          <a:ln w="76200">
            <a:noFill/>
          </a:ln>
          <a:effectLst>
            <a:glow rad="25400">
              <a:schemeClr val="tx1">
                <a:lumMod val="50000"/>
                <a:lumOff val="50000"/>
                <a:alpha val="39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572035" y="4273320"/>
            <a:ext cx="2304000" cy="2304000"/>
          </a:xfrm>
          <a:prstGeom prst="ellipse">
            <a:avLst/>
          </a:prstGeom>
          <a:solidFill>
            <a:srgbClr val="005BAA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5825" y="4575291"/>
            <a:ext cx="1696419" cy="1555366"/>
          </a:xfrm>
          <a:prstGeom prst="rect">
            <a:avLst/>
          </a:prstGeom>
          <a:ln>
            <a:noFill/>
          </a:ln>
          <a:effectLst>
            <a:glow rad="25400">
              <a:schemeClr val="tx1">
                <a:lumMod val="50000"/>
                <a:lumOff val="50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0"/>
            <a:ext cx="7152768" cy="6857999"/>
          </a:xfrm>
        </p:spPr>
        <p:txBody>
          <a:bodyPr anchor="ctr">
            <a:normAutofit/>
          </a:bodyPr>
          <a:lstStyle/>
          <a:p>
            <a:r>
              <a:rPr lang="ru-RU" sz="4800" b="1" dirty="0" smtClean="0">
                <a:solidFill>
                  <a:srgbClr val="005B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Microsoft YaHei UI" panose="020B0503020204020204" pitchFamily="34" charset="-122"/>
                <a:cs typeface="Segoe UI Semibold" panose="020B0702040204020203" pitchFamily="34" charset="0"/>
              </a:rPr>
              <a:t>ПРАВИЛА </a:t>
            </a:r>
            <a:r>
              <a:rPr lang="en-US" sz="4800" b="1" dirty="0" smtClean="0">
                <a:solidFill>
                  <a:srgbClr val="005B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Microsoft YaHei UI" panose="020B0503020204020204" pitchFamily="34" charset="-122"/>
                <a:cs typeface="Segoe UI Semibold" panose="020B0702040204020203" pitchFamily="34" charset="0"/>
              </a:rPr>
              <a:t/>
            </a:r>
            <a:br>
              <a:rPr lang="en-US" sz="4800" b="1" dirty="0" smtClean="0">
                <a:solidFill>
                  <a:srgbClr val="005B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Microsoft YaHei UI" panose="020B0503020204020204" pitchFamily="34" charset="-122"/>
                <a:cs typeface="Segoe UI Semibold" panose="020B0702040204020203" pitchFamily="34" charset="0"/>
              </a:rPr>
            </a:br>
            <a:r>
              <a:rPr lang="ru-RU" sz="4800" b="1" dirty="0" smtClean="0">
                <a:solidFill>
                  <a:srgbClr val="005B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Microsoft YaHei UI" panose="020B0503020204020204" pitchFamily="34" charset="-122"/>
                <a:cs typeface="Segoe UI Semibold" panose="020B0702040204020203" pitchFamily="34" charset="0"/>
              </a:rPr>
              <a:t>ДОРОЖНОГО ДВИЖЕНИЯ ДЛЯ ВЕЛОСИПЕДИСТА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206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14815" y="194537"/>
            <a:ext cx="6389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ЗАЩИТА ВЕЛОСИПЕДИСТА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815" y="557501"/>
            <a:ext cx="66481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Перед тем, как сесть за руль велосипеда, обязательно надень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«ЗАЩИТУ ВЕЛОСИПЕДИСТА»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: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велошлем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, наколенники, налокотники и перчатки.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2251" y="1684777"/>
            <a:ext cx="2839459" cy="445663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425252" y="1605748"/>
            <a:ext cx="36725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ОБРАТИ ВНИМАНИЕ 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НА СВОЮ ОДЕЖДУ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5252" y="2413338"/>
            <a:ext cx="34327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Велосипедиста должны хорошо видеть все участники дорожного движения, поэтому лучше носить яркую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и светлую одежду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со 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свтовозвращающими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элементами. Одежда не должна ограничивать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движения. Покрой одежды должен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исключать попадание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её элементов в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движущиеся части велосипеда!</a:t>
            </a:r>
          </a:p>
        </p:txBody>
      </p:sp>
      <p:grpSp>
        <p:nvGrpSpPr>
          <p:cNvPr id="26" name="Группа 25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9" name="Овал 28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Овал 29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1" name="Рисунок 3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75825" y="4575291"/>
              <a:ext cx="1696419" cy="1555366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72110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098006" y="2597429"/>
            <a:ext cx="47106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600" dirty="0" smtClean="0">
                <a:solidFill>
                  <a:srgbClr val="D7181E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Поворот налево</a:t>
            </a:r>
            <a:endParaRPr lang="ru-RU" sz="1600" dirty="0">
              <a:solidFill>
                <a:srgbClr val="D7181E"/>
              </a:solidFill>
              <a:latin typeface="Segoe UI Semibold" panose="020B0702040204020203" pitchFamily="34" charset="0"/>
              <a:ea typeface="Times New Roman" panose="02020603050405020304" pitchFamily="18" charset="0"/>
              <a:cs typeface="Segoe UI Semibold" panose="020B0702040204020203" pitchFamily="34" charset="0"/>
            </a:endParaRPr>
          </a:p>
          <a:p>
            <a:pPr lvl="0">
              <a:defRPr/>
            </a:pPr>
            <a:r>
              <a:rPr lang="ru-RU" sz="1600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Для обозначения поворота налево необходимо вытянуть прямую левую руку в сторону поворота или согнуть правую руку в локте.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90821" y="203641"/>
            <a:ext cx="68205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ПРАВИЛА ДВИЖЕНИЯ ДЛЯ ВЕЛОСИПЕДИСТА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098006" y="1008300"/>
            <a:ext cx="47106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600" dirty="0" smtClean="0">
                <a:solidFill>
                  <a:srgbClr val="D7181E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Поворот направо</a:t>
            </a:r>
            <a:endParaRPr lang="ru-RU" sz="1600" dirty="0">
              <a:solidFill>
                <a:srgbClr val="D7181E"/>
              </a:solidFill>
              <a:latin typeface="Segoe UI Semibold" panose="020B0702040204020203" pitchFamily="34" charset="0"/>
              <a:ea typeface="Times New Roman" panose="02020603050405020304" pitchFamily="18" charset="0"/>
              <a:cs typeface="Segoe UI Semibold" panose="020B0702040204020203" pitchFamily="34" charset="0"/>
            </a:endParaRPr>
          </a:p>
          <a:p>
            <a:pPr lvl="0">
              <a:defRPr/>
            </a:pPr>
            <a:r>
              <a:rPr lang="ru-RU" sz="1600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Для поворота направо нужно вытянуть прямую правую руку в сторону поворота или согнуть левую руку в локте.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098006" y="4457132"/>
            <a:ext cx="4710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600" dirty="0" smtClean="0">
                <a:solidFill>
                  <a:srgbClr val="D7181E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Остановка</a:t>
            </a:r>
            <a:endParaRPr lang="ru-RU" sz="1600" dirty="0">
              <a:solidFill>
                <a:srgbClr val="D7181E"/>
              </a:solidFill>
              <a:latin typeface="Segoe UI Semibold" panose="020B0702040204020203" pitchFamily="34" charset="0"/>
              <a:ea typeface="Times New Roman" panose="02020603050405020304" pitchFamily="18" charset="0"/>
              <a:cs typeface="Segoe UI Semibold" panose="020B0702040204020203" pitchFamily="34" charset="0"/>
            </a:endParaRPr>
          </a:p>
          <a:p>
            <a:pPr lvl="0">
              <a:defRPr/>
            </a:pPr>
            <a:r>
              <a:rPr lang="ru-RU" sz="1600" dirty="0" smtClean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Для </a:t>
            </a:r>
            <a:r>
              <a:rPr lang="ru-RU" sz="16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остановки поднимаешь вверх </a:t>
            </a:r>
            <a:r>
              <a:rPr lang="ru-RU" sz="1600" dirty="0" smtClean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руку</a:t>
            </a:r>
            <a:r>
              <a:rPr lang="en-US" sz="16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ru-RU" sz="1600" dirty="0"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3" name="Рисунок 4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44" name="Овал 43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Овал 44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6" name="Рисунок 4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75825" y="4575291"/>
              <a:ext cx="1696419" cy="1555366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497" y="860016"/>
            <a:ext cx="1642556" cy="143673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269" y="2359395"/>
            <a:ext cx="1825011" cy="159633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637" y="4018367"/>
            <a:ext cx="1090319" cy="169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66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14815" y="194537"/>
            <a:ext cx="6389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ЮНОМУ ВЕЛОСИПЕДИСТУ НАДО ЗНАТЬ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814" y="741813"/>
            <a:ext cx="680551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Велосипедистам в возрасте до 14 лет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запрещено выезжать на проезжую часть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дороги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. Им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можно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двигаться по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пешеходным          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,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велосипедным            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велопешеходным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дорожкам                            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тротуарам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, а также в пределах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пешеходных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dirty="0">
              <a:solidFill>
                <a:srgbClr val="005BAA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зон         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Велосипедисты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в возрасте до 14 лет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не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имеют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права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выезжать на проезжую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часть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дороги,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в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том числе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и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на полосу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</a:b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для велосипедистов         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7327" y="1904667"/>
            <a:ext cx="670560" cy="67056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6144" y="1904667"/>
            <a:ext cx="670560" cy="6705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8370" y="2665489"/>
            <a:ext cx="670560" cy="6705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1183" y="2665489"/>
            <a:ext cx="670560" cy="6705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3997" y="2661663"/>
            <a:ext cx="670560" cy="67056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0023" y="5908867"/>
            <a:ext cx="670560" cy="670560"/>
          </a:xfrm>
          <a:prstGeom prst="rect">
            <a:avLst/>
          </a:prstGeom>
        </p:spPr>
      </p:pic>
      <p:grpSp>
        <p:nvGrpSpPr>
          <p:cNvPr id="29" name="Группа 28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1" name="Рисунок 30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32" name="Овал 31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Овал 32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75825" y="4575291"/>
              <a:ext cx="1696419" cy="1555366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pic>
        <p:nvPicPr>
          <p:cNvPr id="16" name="Рисунок 15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63" y="3742634"/>
            <a:ext cx="538470" cy="80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02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14815" y="194537"/>
            <a:ext cx="6389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ЕСЛИ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ТЕБЕ УЖЕ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14 ЛЕТ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815" y="741813"/>
            <a:ext cx="65197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С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14 лет можно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двигаться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по специально выделенной полосе для велосипедистов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на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проезжей части дороги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        .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Если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этой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полосы нет, можно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двигаться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по правому краю проезжей части. А вот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на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тротуар взрослым велосипедистам выезжать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уже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нельзя!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215" y="1594747"/>
            <a:ext cx="670560" cy="670560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5" name="Овал 14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75825" y="4575291"/>
              <a:ext cx="1696419" cy="1555366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2" name="Прямоугольник 1"/>
          <p:cNvSpPr/>
          <p:nvPr/>
        </p:nvSpPr>
        <p:spPr>
          <a:xfrm>
            <a:off x="381774" y="3947992"/>
            <a:ext cx="601026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 движении по проезжей части дороги </a:t>
            </a:r>
            <a:r>
              <a:rPr lang="ru-RU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велосипедистам запрещено пересекать сплошную </a:t>
            </a:r>
            <a:r>
              <a:rPr lang="ru-RU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линию разметки, а </a:t>
            </a:r>
            <a:r>
              <a:rPr lang="ru-RU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также </a:t>
            </a:r>
            <a:r>
              <a:rPr lang="ru-RU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выезжать </a:t>
            </a:r>
            <a:r>
              <a:rPr lang="ru-RU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полосу, предназначенную для </a:t>
            </a:r>
            <a:r>
              <a:rPr lang="ru-RU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встречного движения.</a:t>
            </a:r>
          </a:p>
        </p:txBody>
      </p:sp>
    </p:spTree>
    <p:extLst>
      <p:ext uri="{BB962C8B-B14F-4D97-AF65-F5344CB8AC3E}">
        <p14:creationId xmlns:p14="http://schemas.microsoft.com/office/powerpoint/2010/main" val="60173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14815" y="194537"/>
            <a:ext cx="6832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ПУНКТ 1.2 ПРАВИЛ ДОРОЖНОГО ДВИЖЕНИЯ: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815" y="1166842"/>
            <a:ext cx="6519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"Велосипед"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- транспортное средство,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кроме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инвалидных колясок, которое имеет 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по крайней мере два колеса и приводится 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в движение как правило мускульной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энергией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лиц, находящихся на этом транспортном средстве,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в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частности при помощи педалей или рукояток,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и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может также иметь электродвигатель номинальной максимальной мощностью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в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режиме длительной нагрузки, не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превышающей 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0,25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кВт, автоматически отключающийся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на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скорости более 25 км/ч.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4" name="Овал 13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75825" y="4575291"/>
              <a:ext cx="1696419" cy="1555366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14606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554" y="3632822"/>
            <a:ext cx="763750" cy="817983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172293" y="3499728"/>
            <a:ext cx="57035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500" dirty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Велосипедная дорожка или полоса </a:t>
            </a: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для велосипедистов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– конструктивно отделенный от </a:t>
            </a:r>
            <a:r>
              <a:rPr lang="ru-RU" sz="1500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проезжей части и 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тротуара элемент </a:t>
            </a:r>
            <a:r>
              <a:rPr lang="ru-RU" sz="1500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дороги (либо отдельная дорога), предназначенный для движения 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велосипедистов (знак 4.4.1).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6" name="Овал 25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75825" y="4774883"/>
              <a:ext cx="1696419" cy="1327632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1" name="Прямоугольник 30"/>
          <p:cNvSpPr/>
          <p:nvPr/>
        </p:nvSpPr>
        <p:spPr>
          <a:xfrm>
            <a:off x="188992" y="163803"/>
            <a:ext cx="69051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ДОРОЖНЫЕ ЗНАКИ, РЕГУЛИРУЮЩИЕ </a:t>
            </a:r>
            <a:br>
              <a:rPr lang="ru-RU" sz="20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20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ДВИЖЕНИЕ  ВЕЛОСИПЕДИСТОВ</a:t>
            </a:r>
            <a:endParaRPr lang="ru-RU" sz="2000" dirty="0">
              <a:solidFill>
                <a:srgbClr val="005BAA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554" y="4753970"/>
            <a:ext cx="763750" cy="817983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155898" y="4885962"/>
            <a:ext cx="57035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500" dirty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Конец велосипедной дорожки или полосы для</a:t>
            </a:r>
          </a:p>
          <a:p>
            <a:pPr lvl="0">
              <a:defRPr/>
            </a:pPr>
            <a:r>
              <a:rPr lang="ru-RU" sz="1500" dirty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велосипедистов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(знак 4.4.2).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8197" y="2981706"/>
            <a:ext cx="69051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ПРЕДПИСЫВАЮЩИЕ ЗНАКИ</a:t>
            </a:r>
            <a:endParaRPr lang="ru-RU" dirty="0">
              <a:solidFill>
                <a:srgbClr val="C0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8197" y="1209442"/>
            <a:ext cx="69051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ЗАПРЕЩАЮЩИЕ ЗНАКИ</a:t>
            </a:r>
            <a:endParaRPr lang="ru-RU" dirty="0">
              <a:solidFill>
                <a:srgbClr val="C0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553" y="1727447"/>
            <a:ext cx="817983" cy="817983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>
          <a:xfrm>
            <a:off x="1151461" y="1986045"/>
            <a:ext cx="610853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500" dirty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Движение на велосипедах запрещено 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(знак 3.9).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91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1" grpId="0"/>
      <p:bldP spid="19" grpId="0"/>
      <p:bldP spid="22" grpId="0"/>
      <p:bldP spid="29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2729" y="5525722"/>
            <a:ext cx="817983" cy="817983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976719" y="4360322"/>
            <a:ext cx="50346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500" dirty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Пешеходная и велосипедная дорожка </a:t>
            </a: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/>
            </a:r>
            <a:b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</a:b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с разделением </a:t>
            </a:r>
            <a:r>
              <a:rPr lang="ru-RU" sz="1500" dirty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движения </a:t>
            </a: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(</a:t>
            </a:r>
            <a:r>
              <a:rPr lang="ru-RU" sz="1500" dirty="0" err="1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велопешеходная</a:t>
            </a:r>
            <a:endParaRPr lang="ru-RU" sz="1500" dirty="0">
              <a:solidFill>
                <a:srgbClr val="005BAA"/>
              </a:solidFill>
              <a:latin typeface="Segoe UI Semibold" panose="020B0702040204020203" pitchFamily="34" charset="0"/>
              <a:ea typeface="Times New Roman" panose="02020603050405020304" pitchFamily="18" charset="0"/>
              <a:cs typeface="Segoe UI Semibold" panose="020B0702040204020203" pitchFamily="34" charset="0"/>
            </a:endParaRPr>
          </a:p>
          <a:p>
            <a:pPr lvl="0">
              <a:defRPr/>
            </a:pP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дорожка </a:t>
            </a:r>
            <a:r>
              <a:rPr lang="ru-RU" sz="1500" dirty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с разделением движения)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/>
            </a:r>
            <a:br>
              <a:rPr lang="en-US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(знаки 4.5.4 и 4.5.5).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2730" y="4420347"/>
            <a:ext cx="817983" cy="817983"/>
          </a:xfrm>
          <a:prstGeom prst="rect">
            <a:avLst/>
          </a:prstGeom>
        </p:spPr>
      </p:pic>
      <p:grpSp>
        <p:nvGrpSpPr>
          <p:cNvPr id="23" name="Группа 22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6" name="Овал 25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75825" y="4774883"/>
              <a:ext cx="1696419" cy="1327632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pic>
        <p:nvPicPr>
          <p:cNvPr id="29" name="Рисунок 2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577" y="4420347"/>
            <a:ext cx="817983" cy="817983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006" y="5525723"/>
            <a:ext cx="817983" cy="817983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188992" y="163803"/>
            <a:ext cx="69051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dirty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ДОРОЖНЫЕ ЗНАКИ, РЕГУЛИРУЮЩИЕ </a:t>
            </a:r>
            <a:br>
              <a:rPr lang="ru-RU" sz="2000" dirty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2000" dirty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ДВИЖЕНИЕ  ВЕЛОСИПЕДИСТОВ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973382" y="5431754"/>
            <a:ext cx="50538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500" dirty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Конец пешеходной и велосипедной дорожки </a:t>
            </a: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/>
            </a:r>
            <a:b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</a:b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с разделением </a:t>
            </a:r>
            <a:r>
              <a:rPr lang="ru-RU" sz="1500" dirty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движения (конец </a:t>
            </a: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/>
            </a:r>
            <a:b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</a:br>
            <a:r>
              <a:rPr lang="ru-RU" sz="1500" dirty="0" err="1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велопешеходной</a:t>
            </a: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 дорожки </a:t>
            </a:r>
            <a:r>
              <a:rPr lang="ru-RU" sz="1500" dirty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с разделением </a:t>
            </a: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/>
            </a:r>
            <a:b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</a:b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движения)</a:t>
            </a:r>
            <a:r>
              <a:rPr lang="en-US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 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(знак</a:t>
            </a:r>
            <a:r>
              <a:rPr lang="ru-RU" sz="1500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и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4.5.6 и 4.5.7).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008" y="3338255"/>
            <a:ext cx="817983" cy="817983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007" y="2166583"/>
            <a:ext cx="817983" cy="817983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204916" y="983159"/>
            <a:ext cx="68223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500" dirty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Пешеходная и велосипедная дорожка (</a:t>
            </a:r>
            <a:r>
              <a:rPr lang="ru-RU" sz="1500" dirty="0" err="1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велопешеходная</a:t>
            </a:r>
            <a:r>
              <a:rPr lang="ru-RU" sz="1500" dirty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дорожка</a:t>
            </a: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)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– конструктивно отделенный </a:t>
            </a:r>
            <a:r>
              <a:rPr lang="ru-RU" sz="15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от проезжей части элемент дороги 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ru-RU" sz="15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либо отдельная дорога), предназначенный 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для раздельного </a:t>
            </a:r>
            <a:r>
              <a:rPr lang="ru-RU" sz="15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или с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овместного </a:t>
            </a:r>
            <a:r>
              <a:rPr lang="ru-RU" sz="15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 пешеходами движения велосипедистов 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(знаки 4.5.2 </a:t>
            </a:r>
            <a:r>
              <a:rPr lang="ru-RU" sz="15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4.5.7).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109129" y="2155782"/>
            <a:ext cx="602074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500" dirty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Пешеходная и велосипедная дорожка </a:t>
            </a: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с совмещенным движением (</a:t>
            </a:r>
            <a:r>
              <a:rPr lang="ru-RU" sz="1500" dirty="0" err="1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велопешеходная</a:t>
            </a: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 </a:t>
            </a:r>
            <a:r>
              <a:rPr lang="ru-RU" sz="1500" dirty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дорожка </a:t>
            </a: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с совмещенным </a:t>
            </a:r>
            <a:r>
              <a:rPr lang="ru-RU" sz="1500" dirty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движением</a:t>
            </a: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) 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(знак 4.5.2).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109129" y="3295610"/>
            <a:ext cx="598502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500" dirty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Конец пешеходной и велосипедной </a:t>
            </a: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дорожки </a:t>
            </a:r>
            <a:b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</a:b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с совмещенным движением (конец </a:t>
            </a:r>
            <a:r>
              <a:rPr lang="ru-RU" sz="1500" dirty="0" err="1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велопешеходной</a:t>
            </a: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 </a:t>
            </a:r>
            <a:b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</a:b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дорожки с совмещенным </a:t>
            </a:r>
            <a:r>
              <a:rPr lang="ru-RU" sz="1500" dirty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движением</a:t>
            </a: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) 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(знак 4.5.2).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1" grpId="0"/>
      <p:bldP spid="19" grpId="0"/>
      <p:bldP spid="4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6" name="Овал 25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75825" y="4774883"/>
              <a:ext cx="1696419" cy="1327632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1" name="Прямоугольник 30"/>
          <p:cNvSpPr/>
          <p:nvPr/>
        </p:nvSpPr>
        <p:spPr>
          <a:xfrm>
            <a:off x="188992" y="163803"/>
            <a:ext cx="69051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dirty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ДОРОЖНЫЕ ЗНАКИ, РЕГУЛИРУЮЩИЕ </a:t>
            </a:r>
            <a:br>
              <a:rPr lang="ru-RU" sz="2000" dirty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2000" dirty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ДВИЖЕНИЕ  ВЕЛОСИПЕДИСТОВ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42561" y="1057910"/>
            <a:ext cx="69051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ЗНАКИ ОСОБЫХ ПРЕДПИСАНИЙ</a:t>
            </a:r>
            <a:endParaRPr lang="ru-RU" dirty="0">
              <a:solidFill>
                <a:srgbClr val="C0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91717" y="4152623"/>
            <a:ext cx="57749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500" dirty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Велосипедная </a:t>
            </a: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зона </a:t>
            </a:r>
            <a:r>
              <a:rPr lang="ru-RU" sz="1500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– 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место</a:t>
            </a:r>
            <a:r>
              <a:rPr lang="ru-RU" sz="1500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, с которого начинается</a:t>
            </a:r>
          </a:p>
          <a:p>
            <a:pPr lvl="0">
              <a:defRPr/>
            </a:pPr>
            <a:r>
              <a:rPr lang="ru-RU" sz="1500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велосипедная 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зона (знак 5.33.1).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132" y="3817599"/>
            <a:ext cx="822711" cy="120142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133" y="5071336"/>
            <a:ext cx="822710" cy="1201419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1291717" y="5369997"/>
            <a:ext cx="57749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500" dirty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Конец велосипедной зоны</a:t>
            </a: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/>
            </a:r>
            <a:b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</a:b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(знак 5.34.1).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91717" y="1544894"/>
            <a:ext cx="577494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500" dirty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Дорога с полосой для </a:t>
            </a: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велосипедистов </a:t>
            </a:r>
            <a:r>
              <a:rPr lang="ru-RU" sz="1500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– Дорога, 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/>
            </a:r>
            <a:b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по </a:t>
            </a:r>
            <a:r>
              <a:rPr lang="ru-RU" sz="1500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которой движение велосипедистов 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и водителей </a:t>
            </a:r>
            <a:b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мопедов </a:t>
            </a:r>
            <a:r>
              <a:rPr lang="ru-RU" sz="1500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осуществляется по 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специально выделенной </a:t>
            </a:r>
            <a:b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полосе </a:t>
            </a:r>
            <a:r>
              <a:rPr lang="ru-RU" sz="1500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навстречу общему 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потоку транспортных </a:t>
            </a:r>
            <a:r>
              <a:rPr lang="ru-RU" sz="1500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средств 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/>
            </a:r>
            <a:b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(знак 5.11.2).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561" y="2791389"/>
            <a:ext cx="816282" cy="817983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561" y="1767352"/>
            <a:ext cx="816282" cy="817983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>
          <a:xfrm>
            <a:off x="1291717" y="2929989"/>
            <a:ext cx="57749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500" dirty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Конец дороги с полосой для </a:t>
            </a: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велосипедистов </a:t>
            </a:r>
            <a:b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</a:b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(знак 5.12.2).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60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2" grpId="0"/>
      <p:bldP spid="18" grpId="0"/>
      <p:bldP spid="21" grpId="0"/>
      <p:bldP spid="22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6" name="Овал 25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75825" y="4774883"/>
              <a:ext cx="1696419" cy="1327632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1" name="Прямоугольник 30"/>
          <p:cNvSpPr/>
          <p:nvPr/>
        </p:nvSpPr>
        <p:spPr>
          <a:xfrm>
            <a:off x="188992" y="163803"/>
            <a:ext cx="69051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dirty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ДОРОЖНЫЕ ЗНАКИ, РЕГУЛИРУЮЩИЕ </a:t>
            </a:r>
            <a:br>
              <a:rPr lang="ru-RU" sz="2000" dirty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2000" dirty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ДВИЖЕНИЕ  ВЕЛОСИПЕДИСТОВ</a:t>
            </a: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992" y="1799526"/>
            <a:ext cx="822710" cy="548473"/>
          </a:xfrm>
          <a:prstGeom prst="rect">
            <a:avLst/>
          </a:prstGeom>
        </p:spPr>
      </p:pic>
      <p:sp>
        <p:nvSpPr>
          <p:cNvPr id="39" name="Прямоугольник 38"/>
          <p:cNvSpPr/>
          <p:nvPr/>
        </p:nvSpPr>
        <p:spPr>
          <a:xfrm>
            <a:off x="1108872" y="1674075"/>
            <a:ext cx="577494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500" dirty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Вид транспортного </a:t>
            </a: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средства </a:t>
            </a:r>
            <a:r>
              <a:rPr lang="ru-RU" sz="1500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– 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указывает </a:t>
            </a:r>
            <a:r>
              <a:rPr lang="ru-RU" sz="1500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вид транспортного средства, на который распространяется действие знака 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/>
            </a:r>
            <a:b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(знак 8.4.7).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561" y="2961841"/>
            <a:ext cx="822709" cy="548473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1117940" y="2843662"/>
            <a:ext cx="577494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500" dirty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Кроме вида транспортного </a:t>
            </a:r>
            <a:r>
              <a:rPr lang="ru-RU" sz="1500" dirty="0" smtClean="0">
                <a:solidFill>
                  <a:srgbClr val="005BAA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средства 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– указывает вид </a:t>
            </a:r>
            <a:r>
              <a:rPr lang="ru-RU" sz="1500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транспортного средства, на который не распространяется действие 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знака (</a:t>
            </a:r>
            <a:r>
              <a:rPr lang="ru-RU" sz="1500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знак </a:t>
            </a:r>
            <a:r>
              <a:rPr lang="ru-RU" sz="15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8.4.13).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88992" y="1089578"/>
            <a:ext cx="69051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 smtClean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ЗНАКИ ДОПОЛНИТЕЛЬНОЙ ИНФОРМАЦИИ (ТАБЛИЧКИ)</a:t>
            </a:r>
            <a:endParaRPr lang="ru-RU" dirty="0">
              <a:solidFill>
                <a:srgbClr val="C0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14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9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816" y="777531"/>
            <a:ext cx="817983" cy="817983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388853" y="894134"/>
            <a:ext cx="56848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3.1 "Въезд запрещен". Запрещается въезд всех транспортных средств в данном направлении.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816" y="1744769"/>
            <a:ext cx="817983" cy="817983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1388853" y="1861372"/>
            <a:ext cx="56848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3.2 "Движение запрещено". Запрещается движение всех транспортных средств.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816" y="2707239"/>
            <a:ext cx="817983" cy="817983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388854" y="2820156"/>
            <a:ext cx="56848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3.9 "Движение на велосипедах запрещено". Запрещается движение велосипедов и мопедов.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145" y="3862695"/>
            <a:ext cx="545323" cy="81798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145" y="5069818"/>
            <a:ext cx="545323" cy="817983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1388853" y="3733077"/>
            <a:ext cx="56848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5.1 "Автомагистраль". Дорога, на которой действуют требования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Правил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дорожного движения Российской Федерации, устанавливающие порядок движения по автомагистралям.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88853" y="5079933"/>
            <a:ext cx="49131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5.3 "Дорога для автомобилей". Дорога, предназначенная для движения только автомобилей, автобусов и мотоциклов.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14814" y="194537"/>
            <a:ext cx="68320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ДВИЖЕНИЕ ВЕЛОСИПЕДА ЗАПРЕЩЕНО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3" name="Рисунок 32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34" name="Овал 33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Овал 34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6" name="Рисунок 35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75825" y="4575291"/>
              <a:ext cx="1696419" cy="1555366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3191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14815" y="194537"/>
            <a:ext cx="6389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ПРОВЕРЬ ИСПРАВНОСТЬ ВЕЛОСИПЕДА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815" y="741983"/>
            <a:ext cx="67467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Водитель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любого транспортного средства,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в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том числе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велосипеда,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обязан проверить перед выездом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техническое 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состояние транспортного средства.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Если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ты начинающий велосипедист – напоминай своим родителям о том,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чтобы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они помогли тебе в этом.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106" y="2492531"/>
            <a:ext cx="6257219" cy="4165519"/>
          </a:xfrm>
          <a:prstGeom prst="rect">
            <a:avLst/>
          </a:prstGeom>
        </p:spPr>
      </p:pic>
      <p:grpSp>
        <p:nvGrpSpPr>
          <p:cNvPr id="18" name="Группа 17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7" name="Овал 26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Овал 27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9" name="Рисунок 2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75825" y="4575291"/>
              <a:ext cx="1696419" cy="1555366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78381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Рисунок 7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74" y="1637880"/>
            <a:ext cx="5529720" cy="3642331"/>
          </a:xfrm>
          <a:prstGeom prst="rect">
            <a:avLst/>
          </a:prstGeom>
        </p:spPr>
      </p:pic>
      <p:sp>
        <p:nvSpPr>
          <p:cNvPr id="30" name="Скругленная прямоугольная выноска 29"/>
          <p:cNvSpPr/>
          <p:nvPr/>
        </p:nvSpPr>
        <p:spPr>
          <a:xfrm>
            <a:off x="5681160" y="3980820"/>
            <a:ext cx="3337561" cy="2282754"/>
          </a:xfrm>
          <a:prstGeom prst="wedgeRoundRectCallout">
            <a:avLst>
              <a:gd name="adj1" fmla="val -100916"/>
              <a:gd name="adj2" fmla="val -80697"/>
              <a:gd name="adj3" fmla="val 16667"/>
            </a:avLst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Исправная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тормозная система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(правила дорожного движения п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. 2.3.1)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4815" y="194537"/>
            <a:ext cx="6389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ТВОЙ ВЕЛОСИПЕД ДОЛЖЕН ИМЕТЬ: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26" name="Скругленная прямоугольная выноска 25"/>
          <p:cNvSpPr/>
          <p:nvPr/>
        </p:nvSpPr>
        <p:spPr>
          <a:xfrm>
            <a:off x="5695043" y="4012672"/>
            <a:ext cx="3337561" cy="2282754"/>
          </a:xfrm>
          <a:prstGeom prst="wedgeRoundRectCallout">
            <a:avLst>
              <a:gd name="adj1" fmla="val -109804"/>
              <a:gd name="adj2" fmla="val -130733"/>
              <a:gd name="adj3" fmla="val 16667"/>
            </a:avLst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Исправное рулевое управление 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(правила дорожного движения п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. 2.3.1)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5711252" y="415485"/>
            <a:ext cx="3234626" cy="3144865"/>
            <a:chOff x="5711252" y="415485"/>
            <a:chExt cx="3234626" cy="3144865"/>
          </a:xfrm>
        </p:grpSpPr>
        <p:sp>
          <p:nvSpPr>
            <p:cNvPr id="37" name="Овал 36"/>
            <p:cNvSpPr/>
            <p:nvPr/>
          </p:nvSpPr>
          <p:spPr>
            <a:xfrm>
              <a:off x="5711252" y="415485"/>
              <a:ext cx="3234626" cy="31448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9" name="Рисунок 3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43652" y="877150"/>
              <a:ext cx="2169826" cy="2169826"/>
            </a:xfrm>
            <a:prstGeom prst="rect">
              <a:avLst/>
            </a:prstGeom>
          </p:spPr>
        </p:pic>
      </p:grpSp>
      <p:grpSp>
        <p:nvGrpSpPr>
          <p:cNvPr id="45" name="Группа 44"/>
          <p:cNvGrpSpPr/>
          <p:nvPr/>
        </p:nvGrpSpPr>
        <p:grpSpPr>
          <a:xfrm>
            <a:off x="5711252" y="415485"/>
            <a:ext cx="3234626" cy="3144865"/>
            <a:chOff x="5711252" y="415485"/>
            <a:chExt cx="3234626" cy="3144865"/>
          </a:xfrm>
        </p:grpSpPr>
        <p:sp>
          <p:nvSpPr>
            <p:cNvPr id="42" name="Овал 41"/>
            <p:cNvSpPr/>
            <p:nvPr/>
          </p:nvSpPr>
          <p:spPr>
            <a:xfrm>
              <a:off x="5711252" y="415485"/>
              <a:ext cx="3234626" cy="31448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4" name="Рисунок 43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063768" y="1060740"/>
              <a:ext cx="2518100" cy="1892627"/>
            </a:xfrm>
            <a:prstGeom prst="rect">
              <a:avLst/>
            </a:prstGeom>
          </p:spPr>
        </p:pic>
      </p:grpSp>
      <p:sp>
        <p:nvSpPr>
          <p:cNvPr id="46" name="Скругленная прямоугольная выноска 45"/>
          <p:cNvSpPr/>
          <p:nvPr/>
        </p:nvSpPr>
        <p:spPr>
          <a:xfrm>
            <a:off x="5681051" y="4002264"/>
            <a:ext cx="3337561" cy="2282754"/>
          </a:xfrm>
          <a:prstGeom prst="wedgeRoundRectCallout">
            <a:avLst>
              <a:gd name="adj1" fmla="val -166020"/>
              <a:gd name="adj2" fmla="val -58401"/>
              <a:gd name="adj3" fmla="val 16667"/>
            </a:avLst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Исправное сцепное устройство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(правила дорожного движения п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. 2.3.1)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5713240" y="415485"/>
            <a:ext cx="3234626" cy="3144865"/>
            <a:chOff x="5713240" y="415485"/>
            <a:chExt cx="3234626" cy="3144865"/>
          </a:xfrm>
        </p:grpSpPr>
        <p:sp>
          <p:nvSpPr>
            <p:cNvPr id="48" name="Овал 47"/>
            <p:cNvSpPr/>
            <p:nvPr/>
          </p:nvSpPr>
          <p:spPr>
            <a:xfrm>
              <a:off x="5713240" y="415485"/>
              <a:ext cx="3234626" cy="31448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50" name="Рисунок 4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013528" y="1221073"/>
              <a:ext cx="2690782" cy="1575091"/>
            </a:xfrm>
            <a:prstGeom prst="rect">
              <a:avLst/>
            </a:prstGeom>
          </p:spPr>
        </p:pic>
      </p:grpSp>
      <p:sp>
        <p:nvSpPr>
          <p:cNvPr id="52" name="Скругленная прямоугольная выноска 51"/>
          <p:cNvSpPr/>
          <p:nvPr/>
        </p:nvSpPr>
        <p:spPr>
          <a:xfrm>
            <a:off x="5672776" y="4002264"/>
            <a:ext cx="3337561" cy="2282754"/>
          </a:xfrm>
          <a:prstGeom prst="wedgeRoundRectCallout">
            <a:avLst>
              <a:gd name="adj1" fmla="val -103202"/>
              <a:gd name="adj2" fmla="val -136850"/>
              <a:gd name="adj3" fmla="val 16667"/>
            </a:avLst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Исправный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звуковой сигнал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(правила дорожного движения п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. 2.3.1)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grpSp>
        <p:nvGrpSpPr>
          <p:cNvPr id="57" name="Группа 56"/>
          <p:cNvGrpSpPr/>
          <p:nvPr/>
        </p:nvGrpSpPr>
        <p:grpSpPr>
          <a:xfrm>
            <a:off x="5705505" y="415485"/>
            <a:ext cx="3234626" cy="3144865"/>
            <a:chOff x="5705505" y="415485"/>
            <a:chExt cx="3234626" cy="3144865"/>
          </a:xfrm>
        </p:grpSpPr>
        <p:sp>
          <p:nvSpPr>
            <p:cNvPr id="54" name="Овал 53"/>
            <p:cNvSpPr/>
            <p:nvPr/>
          </p:nvSpPr>
          <p:spPr>
            <a:xfrm>
              <a:off x="5705505" y="415485"/>
              <a:ext cx="3234626" cy="31448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56" name="Рисунок 55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108224" y="1018452"/>
              <a:ext cx="2413597" cy="1975107"/>
            </a:xfrm>
            <a:prstGeom prst="rect">
              <a:avLst/>
            </a:prstGeom>
          </p:spPr>
        </p:pic>
      </p:grpSp>
      <p:sp>
        <p:nvSpPr>
          <p:cNvPr id="58" name="Скругленная прямоугольная выноска 57"/>
          <p:cNvSpPr/>
          <p:nvPr/>
        </p:nvSpPr>
        <p:spPr>
          <a:xfrm>
            <a:off x="5672830" y="3991228"/>
            <a:ext cx="3337561" cy="2282754"/>
          </a:xfrm>
          <a:prstGeom prst="wedgeRoundRectCallout">
            <a:avLst>
              <a:gd name="adj1" fmla="val -102422"/>
              <a:gd name="adj2" fmla="val -99796"/>
              <a:gd name="adj3" fmla="val 16667"/>
            </a:avLst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Спереди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световозвращатель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и фонарь или фара белого цвета (для движения в тёмное время суток и в условиях недостаточной видимости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) (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правила дорожного движения п.2.3.1 и «Основные положения по допуску транспортных средств к эксплуатации…», п. 6.)</a:t>
            </a:r>
          </a:p>
        </p:txBody>
      </p:sp>
      <p:grpSp>
        <p:nvGrpSpPr>
          <p:cNvPr id="63" name="Группа 62"/>
          <p:cNvGrpSpPr/>
          <p:nvPr/>
        </p:nvGrpSpPr>
        <p:grpSpPr>
          <a:xfrm>
            <a:off x="5705505" y="415485"/>
            <a:ext cx="3234626" cy="3144865"/>
            <a:chOff x="5705505" y="415485"/>
            <a:chExt cx="3234626" cy="3144865"/>
          </a:xfrm>
        </p:grpSpPr>
        <p:sp>
          <p:nvSpPr>
            <p:cNvPr id="60" name="Овал 59"/>
            <p:cNvSpPr/>
            <p:nvPr/>
          </p:nvSpPr>
          <p:spPr>
            <a:xfrm>
              <a:off x="5705505" y="415485"/>
              <a:ext cx="3234626" cy="31448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62" name="Рисунок 61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422216" y="842935"/>
              <a:ext cx="1807385" cy="2376899"/>
            </a:xfrm>
            <a:prstGeom prst="rect">
              <a:avLst/>
            </a:prstGeom>
          </p:spPr>
        </p:pic>
      </p:grpSp>
      <p:sp>
        <p:nvSpPr>
          <p:cNvPr id="64" name="Скругленная прямоугольная выноска 63"/>
          <p:cNvSpPr/>
          <p:nvPr/>
        </p:nvSpPr>
        <p:spPr>
          <a:xfrm>
            <a:off x="5687992" y="3998200"/>
            <a:ext cx="3337561" cy="2282754"/>
          </a:xfrm>
          <a:prstGeom prst="wedgeRoundRectCallout">
            <a:avLst>
              <a:gd name="adj1" fmla="val -211939"/>
              <a:gd name="adj2" fmla="val -87930"/>
              <a:gd name="adj3" fmla="val 16667"/>
            </a:avLst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Сзади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световозвращатель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или фонарь красного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цвета (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правила дорожного движения п.2.3.1 и «Основные положения по допуску транспортных средств к эксплуатации…», п. 6.)</a:t>
            </a:r>
          </a:p>
        </p:txBody>
      </p:sp>
      <p:grpSp>
        <p:nvGrpSpPr>
          <p:cNvPr id="69" name="Группа 68"/>
          <p:cNvGrpSpPr/>
          <p:nvPr/>
        </p:nvGrpSpPr>
        <p:grpSpPr>
          <a:xfrm>
            <a:off x="5697709" y="407989"/>
            <a:ext cx="3234626" cy="3144865"/>
            <a:chOff x="5697709" y="407989"/>
            <a:chExt cx="3234626" cy="3144865"/>
          </a:xfrm>
        </p:grpSpPr>
        <p:sp>
          <p:nvSpPr>
            <p:cNvPr id="66" name="Овал 65"/>
            <p:cNvSpPr/>
            <p:nvPr/>
          </p:nvSpPr>
          <p:spPr>
            <a:xfrm>
              <a:off x="5697709" y="407989"/>
              <a:ext cx="3234626" cy="31448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68" name="Рисунок 6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45724" y="885068"/>
              <a:ext cx="2192051" cy="2192051"/>
            </a:xfrm>
            <a:prstGeom prst="rect">
              <a:avLst/>
            </a:prstGeom>
          </p:spPr>
        </p:pic>
      </p:grpSp>
      <p:sp>
        <p:nvSpPr>
          <p:cNvPr id="70" name="Скругленная прямоугольная выноска 69"/>
          <p:cNvSpPr/>
          <p:nvPr/>
        </p:nvSpPr>
        <p:spPr>
          <a:xfrm>
            <a:off x="5687992" y="3980036"/>
            <a:ext cx="3337561" cy="2282754"/>
          </a:xfrm>
          <a:prstGeom prst="wedgeRoundRectCallout">
            <a:avLst>
              <a:gd name="adj1" fmla="val -197252"/>
              <a:gd name="adj2" fmla="val -73184"/>
              <a:gd name="adj3" fmla="val 16667"/>
            </a:avLst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С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каждой боковой стороны —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световозвращатели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оранжевого или красного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цвета («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Основные положения по допуску транспортных средств к эксплуатации…»,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. 6.)</a:t>
            </a:r>
          </a:p>
        </p:txBody>
      </p:sp>
      <p:grpSp>
        <p:nvGrpSpPr>
          <p:cNvPr id="75" name="Группа 74"/>
          <p:cNvGrpSpPr/>
          <p:nvPr/>
        </p:nvGrpSpPr>
        <p:grpSpPr>
          <a:xfrm>
            <a:off x="5697709" y="407989"/>
            <a:ext cx="3234626" cy="3144865"/>
            <a:chOff x="5697709" y="407989"/>
            <a:chExt cx="3234626" cy="3144865"/>
          </a:xfrm>
        </p:grpSpPr>
        <p:sp>
          <p:nvSpPr>
            <p:cNvPr id="72" name="Овал 71"/>
            <p:cNvSpPr/>
            <p:nvPr/>
          </p:nvSpPr>
          <p:spPr>
            <a:xfrm>
              <a:off x="5697709" y="407989"/>
              <a:ext cx="3234626" cy="31448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4" name="Рисунок 73"/>
            <p:cNvPicPr>
              <a:picLocks noChangeAspect="1"/>
            </p:cNvPicPr>
            <p:nvPr/>
          </p:nvPicPr>
          <p:blipFill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264787" y="899350"/>
              <a:ext cx="2116061" cy="2125425"/>
            </a:xfrm>
            <a:prstGeom prst="rect">
              <a:avLst/>
            </a:prstGeom>
          </p:spPr>
        </p:pic>
      </p:grpSp>
      <p:sp>
        <p:nvSpPr>
          <p:cNvPr id="32" name="Скругленная прямоугольная выноска 31"/>
          <p:cNvSpPr/>
          <p:nvPr/>
        </p:nvSpPr>
        <p:spPr>
          <a:xfrm>
            <a:off x="5653013" y="5384030"/>
            <a:ext cx="3337561" cy="660633"/>
          </a:xfrm>
          <a:prstGeom prst="wedgeRoundRectCallout">
            <a:avLst>
              <a:gd name="adj1" fmla="val -165524"/>
              <a:gd name="adj2" fmla="val -534479"/>
              <a:gd name="adj3" fmla="val 16667"/>
            </a:avLst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Велосипедное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седло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3" name="Скругленная прямоугольная выноска 32"/>
          <p:cNvSpPr/>
          <p:nvPr/>
        </p:nvSpPr>
        <p:spPr>
          <a:xfrm>
            <a:off x="5680941" y="5362322"/>
            <a:ext cx="3337561" cy="660633"/>
          </a:xfrm>
          <a:prstGeom prst="wedgeRoundRectCallout">
            <a:avLst>
              <a:gd name="adj1" fmla="val -135990"/>
              <a:gd name="adj2" fmla="val -425704"/>
              <a:gd name="adj3" fmla="val 16667"/>
            </a:avLst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Велосипедная рама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4" name="Скругленная прямоугольная выноска 33"/>
          <p:cNvSpPr/>
          <p:nvPr/>
        </p:nvSpPr>
        <p:spPr>
          <a:xfrm>
            <a:off x="5694824" y="5369558"/>
            <a:ext cx="3337561" cy="660633"/>
          </a:xfrm>
          <a:prstGeom prst="wedgeRoundRectCallout">
            <a:avLst>
              <a:gd name="adj1" fmla="val -136677"/>
              <a:gd name="adj2" fmla="val -232306"/>
              <a:gd name="adj3" fmla="val 16667"/>
            </a:avLst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Велосипедные педали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5" name="Скругленная прямоугольная выноска 34"/>
          <p:cNvSpPr/>
          <p:nvPr/>
        </p:nvSpPr>
        <p:spPr>
          <a:xfrm>
            <a:off x="5680722" y="5358258"/>
            <a:ext cx="3337561" cy="660633"/>
          </a:xfrm>
          <a:prstGeom prst="wedgeRoundRectCallout">
            <a:avLst>
              <a:gd name="adj1" fmla="val -183521"/>
              <a:gd name="adj2" fmla="val -131455"/>
              <a:gd name="adj3" fmla="val 16667"/>
            </a:avLst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Велосипедные шины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6" name="Скругленная прямоугольная выноска 35"/>
          <p:cNvSpPr/>
          <p:nvPr/>
        </p:nvSpPr>
        <p:spPr>
          <a:xfrm>
            <a:off x="5659845" y="5373044"/>
            <a:ext cx="3337561" cy="660633"/>
          </a:xfrm>
          <a:prstGeom prst="wedgeRoundRectCallout">
            <a:avLst>
              <a:gd name="adj1" fmla="val -187516"/>
              <a:gd name="adj2" fmla="val -145942"/>
              <a:gd name="adj3" fmla="val 16667"/>
            </a:avLst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Обод колеса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8" name="Скругленная прямоугольная выноска 37"/>
          <p:cNvSpPr/>
          <p:nvPr/>
        </p:nvSpPr>
        <p:spPr>
          <a:xfrm>
            <a:off x="5666456" y="5362322"/>
            <a:ext cx="3337561" cy="660633"/>
          </a:xfrm>
          <a:prstGeom prst="wedgeRoundRectCallout">
            <a:avLst>
              <a:gd name="adj1" fmla="val -194801"/>
              <a:gd name="adj2" fmla="val -210159"/>
              <a:gd name="adj3" fmla="val 16667"/>
            </a:avLst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Спицы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5713240" y="407989"/>
            <a:ext cx="3234626" cy="3144865"/>
            <a:chOff x="5697709" y="407989"/>
            <a:chExt cx="3234626" cy="3144865"/>
          </a:xfrm>
        </p:grpSpPr>
        <p:sp>
          <p:nvSpPr>
            <p:cNvPr id="43" name="Овал 42"/>
            <p:cNvSpPr/>
            <p:nvPr/>
          </p:nvSpPr>
          <p:spPr>
            <a:xfrm>
              <a:off x="5697709" y="407989"/>
              <a:ext cx="3234626" cy="31448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7" name="Рисунок 46"/>
            <p:cNvPicPr>
              <a:picLocks noChangeAspect="1"/>
            </p:cNvPicPr>
            <p:nvPr/>
          </p:nvPicPr>
          <p:blipFill rotWithShape="1">
            <a:blip r:embed="rId10" cstate="email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1500" b="100000" l="0" r="99333">
                          <a14:backgroundMark x1="40250" y1="79833" x2="54000" y2="83167"/>
                          <a14:backgroundMark x1="31833" y1="86333" x2="42250" y2="90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945149" y="1301457"/>
              <a:ext cx="2758490" cy="1378990"/>
            </a:xfrm>
            <a:prstGeom prst="rect">
              <a:avLst/>
            </a:prstGeom>
          </p:spPr>
        </p:pic>
      </p:grpSp>
      <p:grpSp>
        <p:nvGrpSpPr>
          <p:cNvPr id="49" name="Группа 48"/>
          <p:cNvGrpSpPr/>
          <p:nvPr/>
        </p:nvGrpSpPr>
        <p:grpSpPr>
          <a:xfrm>
            <a:off x="5704481" y="407989"/>
            <a:ext cx="3234626" cy="3144865"/>
            <a:chOff x="5697709" y="407989"/>
            <a:chExt cx="3234626" cy="3144865"/>
          </a:xfrm>
        </p:grpSpPr>
        <p:sp>
          <p:nvSpPr>
            <p:cNvPr id="53" name="Овал 52"/>
            <p:cNvSpPr/>
            <p:nvPr/>
          </p:nvSpPr>
          <p:spPr>
            <a:xfrm>
              <a:off x="5697709" y="407989"/>
              <a:ext cx="3234626" cy="31448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55" name="Рисунок 54"/>
            <p:cNvPicPr>
              <a:picLocks noChangeAspect="1"/>
            </p:cNvPicPr>
            <p:nvPr/>
          </p:nvPicPr>
          <p:blipFill>
            <a:blip r:embed="rId12" cstate="email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2410" b="98494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934031" y="744071"/>
              <a:ext cx="2644588" cy="2644588"/>
            </a:xfrm>
            <a:prstGeom prst="rect">
              <a:avLst/>
            </a:prstGeom>
          </p:spPr>
        </p:pic>
      </p:grpSp>
      <p:grpSp>
        <p:nvGrpSpPr>
          <p:cNvPr id="59" name="Группа 58"/>
          <p:cNvGrpSpPr/>
          <p:nvPr/>
        </p:nvGrpSpPr>
        <p:grpSpPr>
          <a:xfrm>
            <a:off x="5713690" y="425369"/>
            <a:ext cx="3234626" cy="3144865"/>
            <a:chOff x="5697709" y="407989"/>
            <a:chExt cx="3234626" cy="3144865"/>
          </a:xfrm>
        </p:grpSpPr>
        <p:sp>
          <p:nvSpPr>
            <p:cNvPr id="61" name="Овал 60"/>
            <p:cNvSpPr/>
            <p:nvPr/>
          </p:nvSpPr>
          <p:spPr>
            <a:xfrm>
              <a:off x="5697709" y="407989"/>
              <a:ext cx="3234626" cy="31448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65" name="Рисунок 64"/>
            <p:cNvPicPr>
              <a:picLocks noChangeAspect="1"/>
            </p:cNvPicPr>
            <p:nvPr/>
          </p:nvPicPr>
          <p:blipFill>
            <a:blip r:embed="rId14" cstate="email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0" b="98689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934030" y="1203693"/>
              <a:ext cx="2770453" cy="1650367"/>
            </a:xfrm>
            <a:prstGeom prst="rect">
              <a:avLst/>
            </a:prstGeom>
          </p:spPr>
        </p:pic>
      </p:grpSp>
      <p:grpSp>
        <p:nvGrpSpPr>
          <p:cNvPr id="67" name="Группа 66"/>
          <p:cNvGrpSpPr/>
          <p:nvPr/>
        </p:nvGrpSpPr>
        <p:grpSpPr>
          <a:xfrm>
            <a:off x="5697259" y="427231"/>
            <a:ext cx="3234626" cy="3144865"/>
            <a:chOff x="5697709" y="407989"/>
            <a:chExt cx="3234626" cy="3144865"/>
          </a:xfrm>
        </p:grpSpPr>
        <p:sp>
          <p:nvSpPr>
            <p:cNvPr id="71" name="Овал 70"/>
            <p:cNvSpPr/>
            <p:nvPr/>
          </p:nvSpPr>
          <p:spPr>
            <a:xfrm>
              <a:off x="5697709" y="407989"/>
              <a:ext cx="3234626" cy="31448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3" name="Рисунок 72"/>
            <p:cNvPicPr>
              <a:picLocks noChangeAspect="1"/>
            </p:cNvPicPr>
            <p:nvPr/>
          </p:nvPicPr>
          <p:blipFill>
            <a:blip r:embed="rId16" cstate="email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3778" b="89673" l="0" r="98651">
                          <a14:foregroundMark x1="47526" y1="14861" x2="66717" y2="1763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06282" y="1020587"/>
              <a:ext cx="3066569" cy="2043650"/>
            </a:xfrm>
            <a:prstGeom prst="rect">
              <a:avLst/>
            </a:prstGeom>
          </p:spPr>
        </p:pic>
      </p:grpSp>
      <p:grpSp>
        <p:nvGrpSpPr>
          <p:cNvPr id="76" name="Группа 75"/>
          <p:cNvGrpSpPr/>
          <p:nvPr/>
        </p:nvGrpSpPr>
        <p:grpSpPr>
          <a:xfrm>
            <a:off x="5705255" y="392085"/>
            <a:ext cx="3234626" cy="3144865"/>
            <a:chOff x="5697709" y="407989"/>
            <a:chExt cx="3234626" cy="3144865"/>
          </a:xfrm>
        </p:grpSpPr>
        <p:sp>
          <p:nvSpPr>
            <p:cNvPr id="78" name="Овал 77"/>
            <p:cNvSpPr/>
            <p:nvPr/>
          </p:nvSpPr>
          <p:spPr>
            <a:xfrm>
              <a:off x="5697709" y="407989"/>
              <a:ext cx="3234626" cy="31448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9" name="Рисунок 78"/>
            <p:cNvPicPr>
              <a:picLocks noChangeAspect="1"/>
            </p:cNvPicPr>
            <p:nvPr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11755" y="1117359"/>
              <a:ext cx="2362567" cy="1769985"/>
            </a:xfrm>
            <a:prstGeom prst="rect">
              <a:avLst/>
            </a:prstGeom>
          </p:spPr>
        </p:pic>
      </p:grpSp>
      <p:grpSp>
        <p:nvGrpSpPr>
          <p:cNvPr id="80" name="Группа 79"/>
          <p:cNvGrpSpPr/>
          <p:nvPr/>
        </p:nvGrpSpPr>
        <p:grpSpPr>
          <a:xfrm>
            <a:off x="5697259" y="406406"/>
            <a:ext cx="3234626" cy="3144865"/>
            <a:chOff x="5697709" y="407989"/>
            <a:chExt cx="3234626" cy="3144865"/>
          </a:xfrm>
        </p:grpSpPr>
        <p:sp>
          <p:nvSpPr>
            <p:cNvPr id="81" name="Овал 80"/>
            <p:cNvSpPr/>
            <p:nvPr/>
          </p:nvSpPr>
          <p:spPr>
            <a:xfrm>
              <a:off x="5697709" y="407989"/>
              <a:ext cx="3234626" cy="31448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82" name="Рисунок 81"/>
            <p:cNvPicPr>
              <a:picLocks noChangeAspect="1"/>
            </p:cNvPicPr>
            <p:nvPr/>
          </p:nvPicPr>
          <p:blipFill>
            <a:blip r:embed="rId19" cstate="email">
              <a:extLst>
                <a:ext uri="{BEBA8EAE-BF5A-486C-A8C5-ECC9F3942E4B}">
                  <a14:imgProps xmlns:a14="http://schemas.microsoft.com/office/drawing/2010/main">
                    <a14:imgLayer r:embed="rId20">
                      <a14:imgEffect>
                        <a14:backgroundRemoval t="235" b="100000" l="0" r="98946">
                          <a14:foregroundMark x1="29701" y1="56573" x2="50439" y2="6455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957904" y="974625"/>
              <a:ext cx="2805436" cy="21040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4596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9" grpId="0"/>
      <p:bldP spid="26" grpId="0" animBg="1"/>
      <p:bldP spid="46" grpId="0" animBg="1"/>
      <p:bldP spid="52" grpId="0" animBg="1"/>
      <p:bldP spid="58" grpId="0" animBg="1"/>
      <p:bldP spid="64" grpId="0" animBg="1"/>
      <p:bldP spid="7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8827</TotalTime>
  <Words>565</Words>
  <Application>Microsoft Office PowerPoint</Application>
  <PresentationFormat>Экран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ПРАВИЛА  ДОРОЖНОГО ДВИЖЕНИЯ ДЛЯ ВЕЛОСИПЕДИСТА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ВЕЛОСИПЕД</dc:title>
  <dc:creator>Andrew Efimovsky</dc:creator>
  <cp:lastModifiedBy>3</cp:lastModifiedBy>
  <cp:revision>291</cp:revision>
  <dcterms:created xsi:type="dcterms:W3CDTF">2019-08-19T07:52:16Z</dcterms:created>
  <dcterms:modified xsi:type="dcterms:W3CDTF">2020-04-30T07:24:53Z</dcterms:modified>
</cp:coreProperties>
</file>